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theme+xml" PartName="/ppt/theme/theme1.xml"/>
  <Override ContentType="application/vnd.openxmlformats-officedocument.theme+xml" PartName="/ppt/theme/theme2.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custom-properties+xml" PartName="/docProps/custom.xml"/>
  <Override ContentType="application/binary" PartName="/ppt/metadata"/>
  <Override ContentType="application/vnd.openxmlformats-officedocument.presentationml.notesMaster+xml" PartName="/ppt/notesMasters/notesMaster1.xml"/>
  <Override ContentType="application/vnd.openxmlformats-officedocument.presentationml.presProps+xml" PartName="/ppt/presProps.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Lst>
  <p:sldSz cy="6858000" cx="12192000"/>
  <p:notesSz cx="7010400" cy="9296400"/>
  <p:embeddedFontLst>
    <p:embeddedFont>
      <p:font typeface="Roboto"/>
      <p:regular r:id="rId61"/>
      <p:bold r:id="rId62"/>
      <p:italic r:id="rId63"/>
      <p:boldItalic r:id="rId64"/>
    </p:embeddedFont>
    <p:embeddedFont>
      <p:font typeface="Nunito"/>
      <p:regular r:id="rId65"/>
      <p:bold r:id="rId66"/>
      <p:italic r:id="rId67"/>
      <p:boldItalic r:id="rId68"/>
    </p:embeddedFont>
    <p:embeddedFont>
      <p:font typeface="PT Sans Narrow"/>
      <p:regular r:id="rId69"/>
      <p:bold r:id="rId70"/>
    </p:embeddedFont>
    <p:embeddedFont>
      <p:font typeface="Roboto Condensed"/>
      <p:regular r:id="rId71"/>
      <p:bold r:id="rId72"/>
      <p:italic r:id="rId73"/>
      <p:boldItalic r:id="rId74"/>
    </p:embeddedFont>
    <p:embeddedFont>
      <p:font typeface="Yanone Kaffeesatz"/>
      <p:regular r:id="rId75"/>
      <p:bold r:id="rId7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 uri="http://customooxmlschemas.google.com/">
      <go:slidesCustomData xmlns:go="http://customooxmlschemas.google.com/" r:id="rId77" roundtripDataSignature="AMtx7mjUgD0gQXboCMfbEiDgozwlAxqJF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8DE499D5-6F13-4536-9205-E441A59427AE}">
  <a:tblStyle styleId="{8DE499D5-6F13-4536-9205-E441A59427AE}"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font" Target="fonts/RobotoCondensed-italic.fntdata"/><Relationship Id="rId72" Type="http://schemas.openxmlformats.org/officeDocument/2006/relationships/font" Target="fonts/RobotoCondensed-bold.fntdata"/><Relationship Id="rId31" Type="http://schemas.openxmlformats.org/officeDocument/2006/relationships/slide" Target="slides/slide25.xml"/><Relationship Id="rId75" Type="http://schemas.openxmlformats.org/officeDocument/2006/relationships/font" Target="fonts/YanoneKaffeesatz-regular.fntdata"/><Relationship Id="rId30" Type="http://schemas.openxmlformats.org/officeDocument/2006/relationships/slide" Target="slides/slide24.xml"/><Relationship Id="rId74" Type="http://schemas.openxmlformats.org/officeDocument/2006/relationships/font" Target="fonts/RobotoCondensed-boldItalic.fntdata"/><Relationship Id="rId33" Type="http://schemas.openxmlformats.org/officeDocument/2006/relationships/slide" Target="slides/slide27.xml"/><Relationship Id="rId77" Type="http://customschemas.google.com/relationships/presentationmetadata" Target="metadata"/><Relationship Id="rId32" Type="http://schemas.openxmlformats.org/officeDocument/2006/relationships/slide" Target="slides/slide26.xml"/><Relationship Id="rId76" Type="http://schemas.openxmlformats.org/officeDocument/2006/relationships/font" Target="fonts/YanoneKaffeesatz-bold.fntdata"/><Relationship Id="rId35" Type="http://schemas.openxmlformats.org/officeDocument/2006/relationships/slide" Target="slides/slide29.xml"/><Relationship Id="rId34" Type="http://schemas.openxmlformats.org/officeDocument/2006/relationships/slide" Target="slides/slide28.xml"/><Relationship Id="rId71" Type="http://schemas.openxmlformats.org/officeDocument/2006/relationships/font" Target="fonts/RobotoCondensed-regular.fntdata"/><Relationship Id="rId70" Type="http://schemas.openxmlformats.org/officeDocument/2006/relationships/font" Target="fonts/PTSansNarrow-bold.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Roboto-bold.fntdata"/><Relationship Id="rId61" Type="http://schemas.openxmlformats.org/officeDocument/2006/relationships/font" Target="fonts/Roboto-regular.fntdata"/><Relationship Id="rId20" Type="http://schemas.openxmlformats.org/officeDocument/2006/relationships/slide" Target="slides/slide14.xml"/><Relationship Id="rId64" Type="http://schemas.openxmlformats.org/officeDocument/2006/relationships/font" Target="fonts/Roboto-boldItalic.fntdata"/><Relationship Id="rId63" Type="http://schemas.openxmlformats.org/officeDocument/2006/relationships/font" Target="fonts/Roboto-italic.fntdata"/><Relationship Id="rId22" Type="http://schemas.openxmlformats.org/officeDocument/2006/relationships/slide" Target="slides/slide16.xml"/><Relationship Id="rId66" Type="http://schemas.openxmlformats.org/officeDocument/2006/relationships/font" Target="fonts/Nunito-bold.fntdata"/><Relationship Id="rId21" Type="http://schemas.openxmlformats.org/officeDocument/2006/relationships/slide" Target="slides/slide15.xml"/><Relationship Id="rId65" Type="http://schemas.openxmlformats.org/officeDocument/2006/relationships/font" Target="fonts/Nunito-regular.fntdata"/><Relationship Id="rId24" Type="http://schemas.openxmlformats.org/officeDocument/2006/relationships/slide" Target="slides/slide18.xml"/><Relationship Id="rId68" Type="http://schemas.openxmlformats.org/officeDocument/2006/relationships/font" Target="fonts/Nunito-boldItalic.fntdata"/><Relationship Id="rId23" Type="http://schemas.openxmlformats.org/officeDocument/2006/relationships/slide" Target="slides/slide17.xml"/><Relationship Id="rId67" Type="http://schemas.openxmlformats.org/officeDocument/2006/relationships/font" Target="fonts/Nunito-italic.fntdata"/><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PTSansNarrow-regular.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2" y="0"/>
            <a:ext cx="3038648" cy="46513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970135" y="0"/>
            <a:ext cx="3038648" cy="46513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407988" y="696913"/>
            <a:ext cx="6196012"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701848" y="4416426"/>
            <a:ext cx="5608320" cy="4183063"/>
          </a:xfrm>
          <a:prstGeom prst="rect">
            <a:avLst/>
          </a:prstGeom>
          <a:noFill/>
          <a:ln>
            <a:noFill/>
          </a:ln>
        </p:spPr>
        <p:txBody>
          <a:bodyPr anchorCtr="0" anchor="t" bIns="45700" lIns="91425" spcFirstLastPara="1" rIns="91425" wrap="square" tIns="45700">
            <a:normAutofit/>
          </a:bodyPr>
          <a:lstStyle>
            <a:lvl1pPr indent="-228600" lvl="0" marL="457200" marR="0" rtl="0" algn="l">
              <a:lnSpc>
                <a:spcPct val="100000"/>
              </a:lnSpc>
              <a:spcBef>
                <a:spcPts val="36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36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36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36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36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2" y="8829675"/>
            <a:ext cx="3038648" cy="465138"/>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970135" y="8829675"/>
            <a:ext cx="3038648" cy="465138"/>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p1:notes"/>
          <p:cNvSpPr txBox="1"/>
          <p:nvPr>
            <p:ph idx="1" type="body"/>
          </p:nvPr>
        </p:nvSpPr>
        <p:spPr>
          <a:xfrm>
            <a:off x="701848" y="4416426"/>
            <a:ext cx="5608320" cy="4183063"/>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77" name="Google Shape;77;p1:notes"/>
          <p:cNvSpPr/>
          <p:nvPr>
            <p:ph idx="2" type="sldImg"/>
          </p:nvPr>
        </p:nvSpPr>
        <p:spPr>
          <a:xfrm>
            <a:off x="407988" y="696913"/>
            <a:ext cx="6196012"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aed6f3d5dd_0_40:notes"/>
          <p:cNvSpPr/>
          <p:nvPr>
            <p:ph idx="2" type="sldImg"/>
          </p:nvPr>
        </p:nvSpPr>
        <p:spPr>
          <a:xfrm>
            <a:off x="406400" y="696913"/>
            <a:ext cx="6199188"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8" name="Google Shape;148;gaed6f3d5dd_0_40:notes"/>
          <p:cNvSpPr txBox="1"/>
          <p:nvPr>
            <p:ph idx="1" type="body"/>
          </p:nvPr>
        </p:nvSpPr>
        <p:spPr>
          <a:xfrm>
            <a:off x="701848" y="4416426"/>
            <a:ext cx="5608200" cy="41832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9" name="Google Shape;149;gaed6f3d5dd_0_40:notes"/>
          <p:cNvSpPr txBox="1"/>
          <p:nvPr>
            <p:ph idx="12" type="sldNum"/>
          </p:nvPr>
        </p:nvSpPr>
        <p:spPr>
          <a:xfrm>
            <a:off x="3970135" y="8829675"/>
            <a:ext cx="3038700" cy="4650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bfaaf636db_0_17:notes"/>
          <p:cNvSpPr/>
          <p:nvPr>
            <p:ph idx="2" type="sldImg"/>
          </p:nvPr>
        </p:nvSpPr>
        <p:spPr>
          <a:xfrm>
            <a:off x="407988" y="696913"/>
            <a:ext cx="6195900" cy="34863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6" name="Google Shape;156;gbfaaf636db_0_17:notes"/>
          <p:cNvSpPr txBox="1"/>
          <p:nvPr>
            <p:ph idx="1" type="body"/>
          </p:nvPr>
        </p:nvSpPr>
        <p:spPr>
          <a:xfrm>
            <a:off x="701848" y="4416426"/>
            <a:ext cx="5608200" cy="41832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360"/>
              </a:spcBef>
              <a:spcAft>
                <a:spcPts val="0"/>
              </a:spcAft>
              <a:buSzPts val="1400"/>
              <a:buNone/>
            </a:pPr>
            <a:r>
              <a:t/>
            </a:r>
            <a:endParaRPr/>
          </a:p>
        </p:txBody>
      </p:sp>
      <p:sp>
        <p:nvSpPr>
          <p:cNvPr id="157" name="Google Shape;157;gbfaaf636db_0_17:notes"/>
          <p:cNvSpPr txBox="1"/>
          <p:nvPr>
            <p:ph idx="12" type="sldNum"/>
          </p:nvPr>
        </p:nvSpPr>
        <p:spPr>
          <a:xfrm>
            <a:off x="3970135" y="8829675"/>
            <a:ext cx="3038700" cy="4650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aed6f3d5dd_0_158:notes"/>
          <p:cNvSpPr/>
          <p:nvPr>
            <p:ph idx="2" type="sldImg"/>
          </p:nvPr>
        </p:nvSpPr>
        <p:spPr>
          <a:xfrm>
            <a:off x="406400" y="696913"/>
            <a:ext cx="6199188"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5" name="Google Shape;165;gaed6f3d5dd_0_158:notes"/>
          <p:cNvSpPr txBox="1"/>
          <p:nvPr>
            <p:ph idx="1" type="body"/>
          </p:nvPr>
        </p:nvSpPr>
        <p:spPr>
          <a:xfrm>
            <a:off x="701848" y="4416426"/>
            <a:ext cx="5608200" cy="41832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Images are represented as graphs and interactions between objects are capture by a graph attention mechanism. </a:t>
            </a:r>
            <a:endParaRPr/>
          </a:p>
          <a:p>
            <a:pPr indent="0" lvl="0" marL="0" rtl="0" algn="l">
              <a:lnSpc>
                <a:spcPct val="100000"/>
              </a:lnSpc>
              <a:spcBef>
                <a:spcPts val="0"/>
              </a:spcBef>
              <a:spcAft>
                <a:spcPts val="0"/>
              </a:spcAft>
              <a:buSzPts val="1400"/>
              <a:buNone/>
            </a:pPr>
            <a:r>
              <a:t/>
            </a:r>
            <a:endParaRPr/>
          </a:p>
        </p:txBody>
      </p:sp>
      <p:sp>
        <p:nvSpPr>
          <p:cNvPr id="166" name="Google Shape;166;gaed6f3d5dd_0_158:notes"/>
          <p:cNvSpPr txBox="1"/>
          <p:nvPr>
            <p:ph idx="12" type="sldNum"/>
          </p:nvPr>
        </p:nvSpPr>
        <p:spPr>
          <a:xfrm>
            <a:off x="3970135" y="8829675"/>
            <a:ext cx="3038700" cy="4650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bfaaf636db_0_36:notes"/>
          <p:cNvSpPr/>
          <p:nvPr>
            <p:ph idx="2" type="sldImg"/>
          </p:nvPr>
        </p:nvSpPr>
        <p:spPr>
          <a:xfrm>
            <a:off x="407988" y="696913"/>
            <a:ext cx="6195900" cy="34863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3" name="Google Shape;173;gbfaaf636db_0_36:notes"/>
          <p:cNvSpPr txBox="1"/>
          <p:nvPr>
            <p:ph idx="1" type="body"/>
          </p:nvPr>
        </p:nvSpPr>
        <p:spPr>
          <a:xfrm>
            <a:off x="701848" y="4416426"/>
            <a:ext cx="5608200" cy="41832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360"/>
              </a:spcBef>
              <a:spcAft>
                <a:spcPts val="0"/>
              </a:spcAft>
              <a:buSzPts val="1400"/>
              <a:buNone/>
            </a:pPr>
            <a:r>
              <a:t/>
            </a:r>
            <a:endParaRPr/>
          </a:p>
        </p:txBody>
      </p:sp>
      <p:sp>
        <p:nvSpPr>
          <p:cNvPr id="174" name="Google Shape;174;gbfaaf636db_0_36:notes"/>
          <p:cNvSpPr txBox="1"/>
          <p:nvPr>
            <p:ph idx="12" type="sldNum"/>
          </p:nvPr>
        </p:nvSpPr>
        <p:spPr>
          <a:xfrm>
            <a:off x="3970135" y="8829675"/>
            <a:ext cx="3038700" cy="4650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bfaaf636db_0_52:notes"/>
          <p:cNvSpPr/>
          <p:nvPr>
            <p:ph idx="2" type="sldImg"/>
          </p:nvPr>
        </p:nvSpPr>
        <p:spPr>
          <a:xfrm>
            <a:off x="407988" y="696913"/>
            <a:ext cx="6195900" cy="34863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1" name="Google Shape;181;gbfaaf636db_0_52:notes"/>
          <p:cNvSpPr txBox="1"/>
          <p:nvPr>
            <p:ph idx="1" type="body"/>
          </p:nvPr>
        </p:nvSpPr>
        <p:spPr>
          <a:xfrm>
            <a:off x="701848" y="4416426"/>
            <a:ext cx="5608200" cy="41832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360"/>
              </a:spcBef>
              <a:spcAft>
                <a:spcPts val="0"/>
              </a:spcAft>
              <a:buSzPts val="1400"/>
              <a:buNone/>
            </a:pPr>
            <a:r>
              <a:t/>
            </a:r>
            <a:endParaRPr/>
          </a:p>
        </p:txBody>
      </p:sp>
      <p:sp>
        <p:nvSpPr>
          <p:cNvPr id="182" name="Google Shape;182;gbfaaf636db_0_52:notes"/>
          <p:cNvSpPr txBox="1"/>
          <p:nvPr>
            <p:ph idx="12" type="sldNum"/>
          </p:nvPr>
        </p:nvSpPr>
        <p:spPr>
          <a:xfrm>
            <a:off x="3970135" y="8829675"/>
            <a:ext cx="3038700" cy="4650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bfaaf636db_0_68:notes"/>
          <p:cNvSpPr/>
          <p:nvPr>
            <p:ph idx="2" type="sldImg"/>
          </p:nvPr>
        </p:nvSpPr>
        <p:spPr>
          <a:xfrm>
            <a:off x="407988" y="696913"/>
            <a:ext cx="6195900" cy="34863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9" name="Google Shape;189;gbfaaf636db_0_68:notes"/>
          <p:cNvSpPr txBox="1"/>
          <p:nvPr>
            <p:ph idx="1" type="body"/>
          </p:nvPr>
        </p:nvSpPr>
        <p:spPr>
          <a:xfrm>
            <a:off x="701848" y="4416426"/>
            <a:ext cx="5608200" cy="41832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360"/>
              </a:spcBef>
              <a:spcAft>
                <a:spcPts val="0"/>
              </a:spcAft>
              <a:buSzPts val="1400"/>
              <a:buNone/>
            </a:pPr>
            <a:r>
              <a:t/>
            </a:r>
            <a:endParaRPr/>
          </a:p>
        </p:txBody>
      </p:sp>
      <p:sp>
        <p:nvSpPr>
          <p:cNvPr id="190" name="Google Shape;190;gbfaaf636db_0_68:notes"/>
          <p:cNvSpPr txBox="1"/>
          <p:nvPr>
            <p:ph idx="12" type="sldNum"/>
          </p:nvPr>
        </p:nvSpPr>
        <p:spPr>
          <a:xfrm>
            <a:off x="3970135" y="8829675"/>
            <a:ext cx="3038700" cy="4650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bfaaf636db_0_87:notes"/>
          <p:cNvSpPr/>
          <p:nvPr>
            <p:ph idx="2" type="sldImg"/>
          </p:nvPr>
        </p:nvSpPr>
        <p:spPr>
          <a:xfrm>
            <a:off x="407988" y="696913"/>
            <a:ext cx="6195900" cy="34863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8" name="Google Shape;198;gbfaaf636db_0_87:notes"/>
          <p:cNvSpPr txBox="1"/>
          <p:nvPr>
            <p:ph idx="1" type="body"/>
          </p:nvPr>
        </p:nvSpPr>
        <p:spPr>
          <a:xfrm>
            <a:off x="701848" y="4416426"/>
            <a:ext cx="5608200" cy="41832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360"/>
              </a:spcBef>
              <a:spcAft>
                <a:spcPts val="0"/>
              </a:spcAft>
              <a:buSzPts val="1400"/>
              <a:buNone/>
            </a:pPr>
            <a:r>
              <a:t/>
            </a:r>
            <a:endParaRPr/>
          </a:p>
        </p:txBody>
      </p:sp>
      <p:sp>
        <p:nvSpPr>
          <p:cNvPr id="199" name="Google Shape;199;gbfaaf636db_0_87:notes"/>
          <p:cNvSpPr txBox="1"/>
          <p:nvPr>
            <p:ph idx="12" type="sldNum"/>
          </p:nvPr>
        </p:nvSpPr>
        <p:spPr>
          <a:xfrm>
            <a:off x="3970135" y="8829675"/>
            <a:ext cx="3038700" cy="4650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bfaaf636db_0_103:notes"/>
          <p:cNvSpPr/>
          <p:nvPr>
            <p:ph idx="2" type="sldImg"/>
          </p:nvPr>
        </p:nvSpPr>
        <p:spPr>
          <a:xfrm>
            <a:off x="407988" y="696913"/>
            <a:ext cx="6195900" cy="34863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7" name="Google Shape;207;gbfaaf636db_0_103:notes"/>
          <p:cNvSpPr txBox="1"/>
          <p:nvPr>
            <p:ph idx="1" type="body"/>
          </p:nvPr>
        </p:nvSpPr>
        <p:spPr>
          <a:xfrm>
            <a:off x="701848" y="4416426"/>
            <a:ext cx="5608200" cy="41832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360"/>
              </a:spcBef>
              <a:spcAft>
                <a:spcPts val="0"/>
              </a:spcAft>
              <a:buSzPts val="1400"/>
              <a:buNone/>
            </a:pPr>
            <a:r>
              <a:t/>
            </a:r>
            <a:endParaRPr/>
          </a:p>
        </p:txBody>
      </p:sp>
      <p:sp>
        <p:nvSpPr>
          <p:cNvPr id="208" name="Google Shape;208;gbfaaf636db_0_103:notes"/>
          <p:cNvSpPr txBox="1"/>
          <p:nvPr>
            <p:ph idx="12" type="sldNum"/>
          </p:nvPr>
        </p:nvSpPr>
        <p:spPr>
          <a:xfrm>
            <a:off x="3970135" y="8829675"/>
            <a:ext cx="3038700" cy="4650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bfaaf636db_0_63:notes"/>
          <p:cNvSpPr/>
          <p:nvPr>
            <p:ph idx="2" type="sldImg"/>
          </p:nvPr>
        </p:nvSpPr>
        <p:spPr>
          <a:xfrm>
            <a:off x="407988" y="696913"/>
            <a:ext cx="6195900" cy="34863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0" name="Google Shape;220;gbfaaf636db_0_63:notes"/>
          <p:cNvSpPr txBox="1"/>
          <p:nvPr>
            <p:ph idx="1" type="body"/>
          </p:nvPr>
        </p:nvSpPr>
        <p:spPr>
          <a:xfrm>
            <a:off x="701848" y="4416426"/>
            <a:ext cx="5608200" cy="41832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360"/>
              </a:spcBef>
              <a:spcAft>
                <a:spcPts val="0"/>
              </a:spcAft>
              <a:buSzPts val="1400"/>
              <a:buNone/>
            </a:pPr>
            <a:r>
              <a:t/>
            </a:r>
            <a:endParaRPr/>
          </a:p>
        </p:txBody>
      </p:sp>
      <p:sp>
        <p:nvSpPr>
          <p:cNvPr id="221" name="Google Shape;221;gbfaaf636db_0_63:notes"/>
          <p:cNvSpPr txBox="1"/>
          <p:nvPr>
            <p:ph idx="12" type="sldNum"/>
          </p:nvPr>
        </p:nvSpPr>
        <p:spPr>
          <a:xfrm>
            <a:off x="3970135" y="8829675"/>
            <a:ext cx="3038700" cy="4650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bfaaf636db_0_127:notes"/>
          <p:cNvSpPr/>
          <p:nvPr>
            <p:ph idx="2" type="sldImg"/>
          </p:nvPr>
        </p:nvSpPr>
        <p:spPr>
          <a:xfrm>
            <a:off x="407988" y="696913"/>
            <a:ext cx="6195900" cy="34863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2" name="Google Shape;232;gbfaaf636db_0_127:notes"/>
          <p:cNvSpPr txBox="1"/>
          <p:nvPr>
            <p:ph idx="1" type="body"/>
          </p:nvPr>
        </p:nvSpPr>
        <p:spPr>
          <a:xfrm>
            <a:off x="701848" y="4416426"/>
            <a:ext cx="5608200" cy="41832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360"/>
              </a:spcBef>
              <a:spcAft>
                <a:spcPts val="0"/>
              </a:spcAft>
              <a:buSzPts val="1400"/>
              <a:buNone/>
            </a:pPr>
            <a:r>
              <a:t/>
            </a:r>
            <a:endParaRPr/>
          </a:p>
        </p:txBody>
      </p:sp>
      <p:sp>
        <p:nvSpPr>
          <p:cNvPr id="233" name="Google Shape;233;gbfaaf636db_0_127:notes"/>
          <p:cNvSpPr txBox="1"/>
          <p:nvPr>
            <p:ph idx="12" type="sldNum"/>
          </p:nvPr>
        </p:nvSpPr>
        <p:spPr>
          <a:xfrm>
            <a:off x="3970135" y="8829675"/>
            <a:ext cx="3038700" cy="4650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p2:notes"/>
          <p:cNvSpPr/>
          <p:nvPr>
            <p:ph idx="2" type="sldImg"/>
          </p:nvPr>
        </p:nvSpPr>
        <p:spPr>
          <a:xfrm>
            <a:off x="407988" y="696913"/>
            <a:ext cx="6196012"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3" name="Google Shape;83;p2:notes"/>
          <p:cNvSpPr txBox="1"/>
          <p:nvPr>
            <p:ph idx="1" type="body"/>
          </p:nvPr>
        </p:nvSpPr>
        <p:spPr>
          <a:xfrm>
            <a:off x="701848" y="4416426"/>
            <a:ext cx="5608320" cy="4183063"/>
          </a:xfrm>
          <a:prstGeom prst="rect">
            <a:avLst/>
          </a:prstGeom>
          <a:noFill/>
          <a:ln>
            <a:noFill/>
          </a:ln>
        </p:spPr>
        <p:txBody>
          <a:bodyPr anchorCtr="0" anchor="t" bIns="45700" lIns="91425" spcFirstLastPara="1" rIns="91425" wrap="square" tIns="45700">
            <a:normAutofit/>
          </a:bodyPr>
          <a:lstStyle/>
          <a:p>
            <a:pPr indent="-215900" lvl="0" marL="685791" rtl="0" algn="just">
              <a:lnSpc>
                <a:spcPct val="100000"/>
              </a:lnSpc>
              <a:spcBef>
                <a:spcPts val="400"/>
              </a:spcBef>
              <a:spcAft>
                <a:spcPts val="0"/>
              </a:spcAft>
              <a:buClr>
                <a:schemeClr val="dk1"/>
              </a:buClr>
              <a:buSzPts val="2200"/>
              <a:buFont typeface="Roboto Condensed"/>
              <a:buNone/>
            </a:pPr>
            <a:r>
              <a:t/>
            </a:r>
            <a:endParaRPr sz="2200">
              <a:latin typeface="Roboto Condensed"/>
              <a:ea typeface="Roboto Condensed"/>
              <a:cs typeface="Roboto Condensed"/>
              <a:sym typeface="Roboto Condensed"/>
            </a:endParaRPr>
          </a:p>
          <a:p>
            <a:pPr indent="0" lvl="0" marL="0" rtl="0" algn="l">
              <a:lnSpc>
                <a:spcPct val="100000"/>
              </a:lnSpc>
              <a:spcBef>
                <a:spcPts val="0"/>
              </a:spcBef>
              <a:spcAft>
                <a:spcPts val="0"/>
              </a:spcAft>
              <a:buSzPts val="1400"/>
              <a:buNone/>
            </a:pPr>
            <a:r>
              <a:t/>
            </a:r>
            <a:endParaRPr/>
          </a:p>
        </p:txBody>
      </p:sp>
      <p:sp>
        <p:nvSpPr>
          <p:cNvPr id="84" name="Google Shape;84;p2:notes"/>
          <p:cNvSpPr txBox="1"/>
          <p:nvPr>
            <p:ph idx="12" type="sldNum"/>
          </p:nvPr>
        </p:nvSpPr>
        <p:spPr>
          <a:xfrm>
            <a:off x="3970135" y="8829675"/>
            <a:ext cx="3038648" cy="465138"/>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bfb3983aab_0_0:notes"/>
          <p:cNvSpPr/>
          <p:nvPr>
            <p:ph idx="2" type="sldImg"/>
          </p:nvPr>
        </p:nvSpPr>
        <p:spPr>
          <a:xfrm>
            <a:off x="407988" y="696913"/>
            <a:ext cx="6195900" cy="34863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0" name="Google Shape;240;gbfb3983aab_0_0:notes"/>
          <p:cNvSpPr txBox="1"/>
          <p:nvPr>
            <p:ph idx="1" type="body"/>
          </p:nvPr>
        </p:nvSpPr>
        <p:spPr>
          <a:xfrm>
            <a:off x="701848" y="4416426"/>
            <a:ext cx="5608200" cy="41832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360"/>
              </a:spcBef>
              <a:spcAft>
                <a:spcPts val="0"/>
              </a:spcAft>
              <a:buSzPts val="1400"/>
              <a:buNone/>
            </a:pPr>
            <a:r>
              <a:t/>
            </a:r>
            <a:endParaRPr/>
          </a:p>
        </p:txBody>
      </p:sp>
      <p:sp>
        <p:nvSpPr>
          <p:cNvPr id="241" name="Google Shape;241;gbfb3983aab_0_0:notes"/>
          <p:cNvSpPr txBox="1"/>
          <p:nvPr>
            <p:ph idx="12" type="sldNum"/>
          </p:nvPr>
        </p:nvSpPr>
        <p:spPr>
          <a:xfrm>
            <a:off x="3970135" y="8829675"/>
            <a:ext cx="3038700" cy="4650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bfb3983aab_0_4:notes"/>
          <p:cNvSpPr/>
          <p:nvPr>
            <p:ph idx="2" type="sldImg"/>
          </p:nvPr>
        </p:nvSpPr>
        <p:spPr>
          <a:xfrm>
            <a:off x="407988" y="696913"/>
            <a:ext cx="6195900" cy="34863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8" name="Google Shape;248;gbfb3983aab_0_4:notes"/>
          <p:cNvSpPr txBox="1"/>
          <p:nvPr>
            <p:ph idx="1" type="body"/>
          </p:nvPr>
        </p:nvSpPr>
        <p:spPr>
          <a:xfrm>
            <a:off x="701848" y="4416426"/>
            <a:ext cx="5608200" cy="41832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360"/>
              </a:spcBef>
              <a:spcAft>
                <a:spcPts val="0"/>
              </a:spcAft>
              <a:buSzPts val="1400"/>
              <a:buNone/>
            </a:pPr>
            <a:r>
              <a:t/>
            </a:r>
            <a:endParaRPr/>
          </a:p>
        </p:txBody>
      </p:sp>
      <p:sp>
        <p:nvSpPr>
          <p:cNvPr id="249" name="Google Shape;249;gbfb3983aab_0_4:notes"/>
          <p:cNvSpPr txBox="1"/>
          <p:nvPr>
            <p:ph idx="12" type="sldNum"/>
          </p:nvPr>
        </p:nvSpPr>
        <p:spPr>
          <a:xfrm>
            <a:off x="3970135" y="8829675"/>
            <a:ext cx="3038700" cy="4650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bfb3983aab_0_8:notes"/>
          <p:cNvSpPr/>
          <p:nvPr>
            <p:ph idx="2" type="sldImg"/>
          </p:nvPr>
        </p:nvSpPr>
        <p:spPr>
          <a:xfrm>
            <a:off x="407988" y="696913"/>
            <a:ext cx="6195900" cy="34863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5" name="Google Shape;255;gbfb3983aab_0_8:notes"/>
          <p:cNvSpPr txBox="1"/>
          <p:nvPr>
            <p:ph idx="1" type="body"/>
          </p:nvPr>
        </p:nvSpPr>
        <p:spPr>
          <a:xfrm>
            <a:off x="701848" y="4416426"/>
            <a:ext cx="5608200" cy="41832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360"/>
              </a:spcBef>
              <a:spcAft>
                <a:spcPts val="0"/>
              </a:spcAft>
              <a:buSzPts val="1400"/>
              <a:buNone/>
            </a:pPr>
            <a:r>
              <a:t/>
            </a:r>
            <a:endParaRPr/>
          </a:p>
        </p:txBody>
      </p:sp>
      <p:sp>
        <p:nvSpPr>
          <p:cNvPr id="256" name="Google Shape;256;gbfb3983aab_0_8:notes"/>
          <p:cNvSpPr txBox="1"/>
          <p:nvPr>
            <p:ph idx="12" type="sldNum"/>
          </p:nvPr>
        </p:nvSpPr>
        <p:spPr>
          <a:xfrm>
            <a:off x="3970135" y="8829675"/>
            <a:ext cx="3038700" cy="4650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bfb3983aab_0_36:notes"/>
          <p:cNvSpPr/>
          <p:nvPr>
            <p:ph idx="2" type="sldImg"/>
          </p:nvPr>
        </p:nvSpPr>
        <p:spPr>
          <a:xfrm>
            <a:off x="407988" y="696913"/>
            <a:ext cx="6195900" cy="34863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5" name="Google Shape;265;gbfb3983aab_0_36:notes"/>
          <p:cNvSpPr txBox="1"/>
          <p:nvPr>
            <p:ph idx="1" type="body"/>
          </p:nvPr>
        </p:nvSpPr>
        <p:spPr>
          <a:xfrm>
            <a:off x="701848" y="4416426"/>
            <a:ext cx="5608200" cy="41832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360"/>
              </a:spcBef>
              <a:spcAft>
                <a:spcPts val="0"/>
              </a:spcAft>
              <a:buSzPts val="1400"/>
              <a:buNone/>
            </a:pPr>
            <a:r>
              <a:t/>
            </a:r>
            <a:endParaRPr/>
          </a:p>
        </p:txBody>
      </p:sp>
      <p:sp>
        <p:nvSpPr>
          <p:cNvPr id="266" name="Google Shape;266;gbfb3983aab_0_36:notes"/>
          <p:cNvSpPr txBox="1"/>
          <p:nvPr>
            <p:ph idx="12" type="sldNum"/>
          </p:nvPr>
        </p:nvSpPr>
        <p:spPr>
          <a:xfrm>
            <a:off x="3970135" y="8829675"/>
            <a:ext cx="3038700" cy="4650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bfb3983aab_0_40:notes"/>
          <p:cNvSpPr/>
          <p:nvPr>
            <p:ph idx="2" type="sldImg"/>
          </p:nvPr>
        </p:nvSpPr>
        <p:spPr>
          <a:xfrm>
            <a:off x="407988" y="696913"/>
            <a:ext cx="6195900" cy="34863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8" name="Google Shape;278;gbfb3983aab_0_40:notes"/>
          <p:cNvSpPr txBox="1"/>
          <p:nvPr>
            <p:ph idx="1" type="body"/>
          </p:nvPr>
        </p:nvSpPr>
        <p:spPr>
          <a:xfrm>
            <a:off x="701848" y="4416426"/>
            <a:ext cx="5608200" cy="41832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360"/>
              </a:spcBef>
              <a:spcAft>
                <a:spcPts val="0"/>
              </a:spcAft>
              <a:buSzPts val="1400"/>
              <a:buNone/>
            </a:pPr>
            <a:r>
              <a:t/>
            </a:r>
            <a:endParaRPr/>
          </a:p>
        </p:txBody>
      </p:sp>
      <p:sp>
        <p:nvSpPr>
          <p:cNvPr id="279" name="Google Shape;279;gbfb3983aab_0_40:notes"/>
          <p:cNvSpPr txBox="1"/>
          <p:nvPr>
            <p:ph idx="12" type="sldNum"/>
          </p:nvPr>
        </p:nvSpPr>
        <p:spPr>
          <a:xfrm>
            <a:off x="3970135" y="8829675"/>
            <a:ext cx="3038700" cy="4650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bfb3983aab_0_12:notes"/>
          <p:cNvSpPr/>
          <p:nvPr>
            <p:ph idx="2" type="sldImg"/>
          </p:nvPr>
        </p:nvSpPr>
        <p:spPr>
          <a:xfrm>
            <a:off x="407988" y="696913"/>
            <a:ext cx="6195900" cy="34863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9" name="Google Shape;289;gbfb3983aab_0_12:notes"/>
          <p:cNvSpPr txBox="1"/>
          <p:nvPr>
            <p:ph idx="1" type="body"/>
          </p:nvPr>
        </p:nvSpPr>
        <p:spPr>
          <a:xfrm>
            <a:off x="701848" y="4416426"/>
            <a:ext cx="5608200" cy="41832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360"/>
              </a:spcBef>
              <a:spcAft>
                <a:spcPts val="0"/>
              </a:spcAft>
              <a:buSzPts val="1400"/>
              <a:buNone/>
            </a:pPr>
            <a:r>
              <a:t/>
            </a:r>
            <a:endParaRPr/>
          </a:p>
        </p:txBody>
      </p:sp>
      <p:sp>
        <p:nvSpPr>
          <p:cNvPr id="290" name="Google Shape;290;gbfb3983aab_0_12:notes"/>
          <p:cNvSpPr txBox="1"/>
          <p:nvPr>
            <p:ph idx="12" type="sldNum"/>
          </p:nvPr>
        </p:nvSpPr>
        <p:spPr>
          <a:xfrm>
            <a:off x="3970135" y="8829675"/>
            <a:ext cx="3038700" cy="4650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bfb3983aab_0_221:notes"/>
          <p:cNvSpPr/>
          <p:nvPr>
            <p:ph idx="2" type="sldImg"/>
          </p:nvPr>
        </p:nvSpPr>
        <p:spPr>
          <a:xfrm>
            <a:off x="407988" y="696913"/>
            <a:ext cx="6195900" cy="34863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7" name="Google Shape;297;gbfb3983aab_0_221:notes"/>
          <p:cNvSpPr txBox="1"/>
          <p:nvPr>
            <p:ph idx="1" type="body"/>
          </p:nvPr>
        </p:nvSpPr>
        <p:spPr>
          <a:xfrm>
            <a:off x="701848" y="4416426"/>
            <a:ext cx="5608200" cy="41832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360"/>
              </a:spcBef>
              <a:spcAft>
                <a:spcPts val="0"/>
              </a:spcAft>
              <a:buSzPts val="1400"/>
              <a:buNone/>
            </a:pPr>
            <a:r>
              <a:t/>
            </a:r>
            <a:endParaRPr/>
          </a:p>
        </p:txBody>
      </p:sp>
      <p:sp>
        <p:nvSpPr>
          <p:cNvPr id="298" name="Google Shape;298;gbfb3983aab_0_221:notes"/>
          <p:cNvSpPr txBox="1"/>
          <p:nvPr>
            <p:ph idx="12" type="sldNum"/>
          </p:nvPr>
        </p:nvSpPr>
        <p:spPr>
          <a:xfrm>
            <a:off x="3970135" y="8829675"/>
            <a:ext cx="3038700" cy="4650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c0993efa47_0_2:notes"/>
          <p:cNvSpPr/>
          <p:nvPr>
            <p:ph idx="2" type="sldImg"/>
          </p:nvPr>
        </p:nvSpPr>
        <p:spPr>
          <a:xfrm>
            <a:off x="407988" y="696913"/>
            <a:ext cx="6195900" cy="34863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5" name="Google Shape;305;gc0993efa47_0_2:notes"/>
          <p:cNvSpPr txBox="1"/>
          <p:nvPr>
            <p:ph idx="1" type="body"/>
          </p:nvPr>
        </p:nvSpPr>
        <p:spPr>
          <a:xfrm>
            <a:off x="701848" y="4416426"/>
            <a:ext cx="5608200" cy="41832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360"/>
              </a:spcBef>
              <a:spcAft>
                <a:spcPts val="0"/>
              </a:spcAft>
              <a:buSzPts val="1400"/>
              <a:buNone/>
            </a:pPr>
            <a:r>
              <a:t/>
            </a:r>
            <a:endParaRPr/>
          </a:p>
        </p:txBody>
      </p:sp>
      <p:sp>
        <p:nvSpPr>
          <p:cNvPr id="306" name="Google Shape;306;gc0993efa47_0_2:notes"/>
          <p:cNvSpPr txBox="1"/>
          <p:nvPr>
            <p:ph idx="12" type="sldNum"/>
          </p:nvPr>
        </p:nvSpPr>
        <p:spPr>
          <a:xfrm>
            <a:off x="3970135" y="8829675"/>
            <a:ext cx="3038700" cy="4650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c0993efa47_0_11:notes"/>
          <p:cNvSpPr/>
          <p:nvPr>
            <p:ph idx="2" type="sldImg"/>
          </p:nvPr>
        </p:nvSpPr>
        <p:spPr>
          <a:xfrm>
            <a:off x="407988" y="696913"/>
            <a:ext cx="6195900" cy="34863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2" name="Google Shape;312;gc0993efa47_0_11:notes"/>
          <p:cNvSpPr txBox="1"/>
          <p:nvPr>
            <p:ph idx="1" type="body"/>
          </p:nvPr>
        </p:nvSpPr>
        <p:spPr>
          <a:xfrm>
            <a:off x="701848" y="4416426"/>
            <a:ext cx="5608200" cy="41832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360"/>
              </a:spcBef>
              <a:spcAft>
                <a:spcPts val="0"/>
              </a:spcAft>
              <a:buSzPts val="1400"/>
              <a:buNone/>
            </a:pPr>
            <a:r>
              <a:t/>
            </a:r>
            <a:endParaRPr/>
          </a:p>
        </p:txBody>
      </p:sp>
      <p:sp>
        <p:nvSpPr>
          <p:cNvPr id="313" name="Google Shape;313;gc0993efa47_0_11:notes"/>
          <p:cNvSpPr txBox="1"/>
          <p:nvPr>
            <p:ph idx="12" type="sldNum"/>
          </p:nvPr>
        </p:nvSpPr>
        <p:spPr>
          <a:xfrm>
            <a:off x="3970135" y="8829675"/>
            <a:ext cx="3038700" cy="4650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c0993efa47_0_17:notes"/>
          <p:cNvSpPr/>
          <p:nvPr>
            <p:ph idx="2" type="sldImg"/>
          </p:nvPr>
        </p:nvSpPr>
        <p:spPr>
          <a:xfrm>
            <a:off x="407988" y="696913"/>
            <a:ext cx="6195900" cy="34863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1" name="Google Shape;321;gc0993efa47_0_17:notes"/>
          <p:cNvSpPr txBox="1"/>
          <p:nvPr>
            <p:ph idx="1" type="body"/>
          </p:nvPr>
        </p:nvSpPr>
        <p:spPr>
          <a:xfrm>
            <a:off x="701848" y="4416426"/>
            <a:ext cx="5608200" cy="41832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360"/>
              </a:spcBef>
              <a:spcAft>
                <a:spcPts val="0"/>
              </a:spcAft>
              <a:buSzPts val="1400"/>
              <a:buNone/>
            </a:pPr>
            <a:r>
              <a:t/>
            </a:r>
            <a:endParaRPr/>
          </a:p>
        </p:txBody>
      </p:sp>
      <p:sp>
        <p:nvSpPr>
          <p:cNvPr id="322" name="Google Shape;322;gc0993efa47_0_17:notes"/>
          <p:cNvSpPr txBox="1"/>
          <p:nvPr>
            <p:ph idx="12" type="sldNum"/>
          </p:nvPr>
        </p:nvSpPr>
        <p:spPr>
          <a:xfrm>
            <a:off x="3970135" y="8829675"/>
            <a:ext cx="3038700" cy="4650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p5:notes"/>
          <p:cNvSpPr/>
          <p:nvPr>
            <p:ph idx="2" type="sldImg"/>
          </p:nvPr>
        </p:nvSpPr>
        <p:spPr>
          <a:xfrm>
            <a:off x="407988" y="696913"/>
            <a:ext cx="6196012"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2" name="Google Shape;92;p5:notes"/>
          <p:cNvSpPr txBox="1"/>
          <p:nvPr>
            <p:ph idx="1" type="body"/>
          </p:nvPr>
        </p:nvSpPr>
        <p:spPr>
          <a:xfrm>
            <a:off x="701848" y="4416426"/>
            <a:ext cx="5608320" cy="4183063"/>
          </a:xfrm>
          <a:prstGeom prst="rect">
            <a:avLst/>
          </a:prstGeom>
          <a:noFill/>
          <a:ln>
            <a:noFill/>
          </a:ln>
        </p:spPr>
        <p:txBody>
          <a:bodyPr anchorCtr="0" anchor="t" bIns="45700" lIns="91425" spcFirstLastPara="1" rIns="91425" wrap="square" tIns="45700">
            <a:normAutofit/>
          </a:bodyPr>
          <a:lstStyle/>
          <a:p>
            <a:pPr indent="-228600" lvl="0" marL="457200" marR="0" rtl="0" algn="l">
              <a:lnSpc>
                <a:spcPct val="100000"/>
              </a:lnSpc>
              <a:spcBef>
                <a:spcPts val="360"/>
              </a:spcBef>
              <a:spcAft>
                <a:spcPts val="0"/>
              </a:spcAft>
              <a:buSzPts val="1400"/>
              <a:buNone/>
            </a:pPr>
            <a:r>
              <a:t/>
            </a:r>
            <a:endParaRPr/>
          </a:p>
        </p:txBody>
      </p:sp>
      <p:sp>
        <p:nvSpPr>
          <p:cNvPr id="93" name="Google Shape;93;p5:notes"/>
          <p:cNvSpPr txBox="1"/>
          <p:nvPr>
            <p:ph idx="12" type="sldNum"/>
          </p:nvPr>
        </p:nvSpPr>
        <p:spPr>
          <a:xfrm>
            <a:off x="3970135" y="8829675"/>
            <a:ext cx="3038648" cy="465138"/>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c0993efa47_0_23:notes"/>
          <p:cNvSpPr/>
          <p:nvPr>
            <p:ph idx="2" type="sldImg"/>
          </p:nvPr>
        </p:nvSpPr>
        <p:spPr>
          <a:xfrm>
            <a:off x="407988" y="696913"/>
            <a:ext cx="6195900" cy="34863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0" name="Google Shape;330;gc0993efa47_0_23:notes"/>
          <p:cNvSpPr txBox="1"/>
          <p:nvPr>
            <p:ph idx="1" type="body"/>
          </p:nvPr>
        </p:nvSpPr>
        <p:spPr>
          <a:xfrm>
            <a:off x="701848" y="4416426"/>
            <a:ext cx="5608200" cy="41832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360"/>
              </a:spcBef>
              <a:spcAft>
                <a:spcPts val="0"/>
              </a:spcAft>
              <a:buSzPts val="1400"/>
              <a:buNone/>
            </a:pPr>
            <a:r>
              <a:t/>
            </a:r>
            <a:endParaRPr/>
          </a:p>
        </p:txBody>
      </p:sp>
      <p:sp>
        <p:nvSpPr>
          <p:cNvPr id="331" name="Google Shape;331;gc0993efa47_0_23:notes"/>
          <p:cNvSpPr txBox="1"/>
          <p:nvPr>
            <p:ph idx="12" type="sldNum"/>
          </p:nvPr>
        </p:nvSpPr>
        <p:spPr>
          <a:xfrm>
            <a:off x="3970135" y="8829675"/>
            <a:ext cx="3038700" cy="4650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c0993efa47_0_35:notes"/>
          <p:cNvSpPr/>
          <p:nvPr>
            <p:ph idx="2" type="sldImg"/>
          </p:nvPr>
        </p:nvSpPr>
        <p:spPr>
          <a:xfrm>
            <a:off x="407988" y="696913"/>
            <a:ext cx="6195900" cy="34863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8" name="Google Shape;338;gc0993efa47_0_35:notes"/>
          <p:cNvSpPr txBox="1"/>
          <p:nvPr>
            <p:ph idx="1" type="body"/>
          </p:nvPr>
        </p:nvSpPr>
        <p:spPr>
          <a:xfrm>
            <a:off x="701848" y="4416426"/>
            <a:ext cx="5608200" cy="41832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360"/>
              </a:spcBef>
              <a:spcAft>
                <a:spcPts val="0"/>
              </a:spcAft>
              <a:buSzPts val="1400"/>
              <a:buNone/>
            </a:pPr>
            <a:r>
              <a:t/>
            </a:r>
            <a:endParaRPr/>
          </a:p>
        </p:txBody>
      </p:sp>
      <p:sp>
        <p:nvSpPr>
          <p:cNvPr id="339" name="Google Shape;339;gc0993efa47_0_35:notes"/>
          <p:cNvSpPr txBox="1"/>
          <p:nvPr>
            <p:ph idx="12" type="sldNum"/>
          </p:nvPr>
        </p:nvSpPr>
        <p:spPr>
          <a:xfrm>
            <a:off x="3970135" y="8829675"/>
            <a:ext cx="3038700" cy="4650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c0993efa47_0_45:notes"/>
          <p:cNvSpPr/>
          <p:nvPr>
            <p:ph idx="2" type="sldImg"/>
          </p:nvPr>
        </p:nvSpPr>
        <p:spPr>
          <a:xfrm>
            <a:off x="407988" y="696913"/>
            <a:ext cx="6195900" cy="34863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9" name="Google Shape;349;gc0993efa47_0_45:notes"/>
          <p:cNvSpPr txBox="1"/>
          <p:nvPr>
            <p:ph idx="1" type="body"/>
          </p:nvPr>
        </p:nvSpPr>
        <p:spPr>
          <a:xfrm>
            <a:off x="701848" y="4416426"/>
            <a:ext cx="5608200" cy="41832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360"/>
              </a:spcBef>
              <a:spcAft>
                <a:spcPts val="0"/>
              </a:spcAft>
              <a:buSzPts val="1400"/>
              <a:buNone/>
            </a:pPr>
            <a:r>
              <a:t/>
            </a:r>
            <a:endParaRPr/>
          </a:p>
        </p:txBody>
      </p:sp>
      <p:sp>
        <p:nvSpPr>
          <p:cNvPr id="350" name="Google Shape;350;gc0993efa47_0_45:notes"/>
          <p:cNvSpPr txBox="1"/>
          <p:nvPr>
            <p:ph idx="12" type="sldNum"/>
          </p:nvPr>
        </p:nvSpPr>
        <p:spPr>
          <a:xfrm>
            <a:off x="3970135" y="8829675"/>
            <a:ext cx="3038700" cy="4650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bfde14b1a1_0_5:notes"/>
          <p:cNvSpPr/>
          <p:nvPr>
            <p:ph idx="2" type="sldImg"/>
          </p:nvPr>
        </p:nvSpPr>
        <p:spPr>
          <a:xfrm>
            <a:off x="406400" y="696913"/>
            <a:ext cx="6199200" cy="34863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7" name="Google Shape;357;gbfde14b1a1_0_5:notes"/>
          <p:cNvSpPr txBox="1"/>
          <p:nvPr>
            <p:ph idx="1" type="body"/>
          </p:nvPr>
        </p:nvSpPr>
        <p:spPr>
          <a:xfrm>
            <a:off x="701848" y="4416426"/>
            <a:ext cx="5608200" cy="41832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58" name="Google Shape;358;gbfde14b1a1_0_5:notes"/>
          <p:cNvSpPr txBox="1"/>
          <p:nvPr>
            <p:ph idx="12" type="sldNum"/>
          </p:nvPr>
        </p:nvSpPr>
        <p:spPr>
          <a:xfrm>
            <a:off x="3970135" y="8829675"/>
            <a:ext cx="3038700" cy="4650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bfde14b1a1_0_15:notes"/>
          <p:cNvSpPr/>
          <p:nvPr>
            <p:ph idx="2" type="sldImg"/>
          </p:nvPr>
        </p:nvSpPr>
        <p:spPr>
          <a:xfrm>
            <a:off x="406400" y="696913"/>
            <a:ext cx="6199200" cy="34863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5" name="Google Shape;365;gbfde14b1a1_0_15:notes"/>
          <p:cNvSpPr txBox="1"/>
          <p:nvPr>
            <p:ph idx="1" type="body"/>
          </p:nvPr>
        </p:nvSpPr>
        <p:spPr>
          <a:xfrm>
            <a:off x="701848" y="4416426"/>
            <a:ext cx="5608200" cy="41832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rPr lang="en-US" sz="1050">
                <a:solidFill>
                  <a:srgbClr val="333333"/>
                </a:solidFill>
                <a:highlight>
                  <a:srgbClr val="FFFFFF"/>
                </a:highlight>
                <a:latin typeface="Arial"/>
                <a:ea typeface="Arial"/>
                <a:cs typeface="Arial"/>
                <a:sym typeface="Arial"/>
              </a:rPr>
              <a:t>Task Directed Image Understanding Challenge (TDIUC) is a new dataset that divides VQA into </a:t>
            </a:r>
            <a:r>
              <a:rPr lang="en-US" sz="1050">
                <a:solidFill>
                  <a:srgbClr val="6AA84F"/>
                </a:solidFill>
                <a:highlight>
                  <a:srgbClr val="FFFFFF"/>
                </a:highlight>
                <a:latin typeface="Arial"/>
                <a:ea typeface="Arial"/>
                <a:cs typeface="Arial"/>
                <a:sym typeface="Arial"/>
              </a:rPr>
              <a:t>12 different question types</a:t>
            </a:r>
            <a:r>
              <a:rPr lang="en-US" sz="1050">
                <a:solidFill>
                  <a:srgbClr val="333333"/>
                </a:solidFill>
                <a:highlight>
                  <a:srgbClr val="FFFFFF"/>
                </a:highlight>
                <a:latin typeface="Arial"/>
                <a:ea typeface="Arial"/>
                <a:cs typeface="Arial"/>
                <a:sym typeface="Arial"/>
              </a:rPr>
              <a:t> that makes it easier to measure and compare the performance of VQA algorithms. TDIUC also contains unanswerable/absurd questions.</a:t>
            </a:r>
            <a:endParaRPr/>
          </a:p>
        </p:txBody>
      </p:sp>
      <p:sp>
        <p:nvSpPr>
          <p:cNvPr id="366" name="Google Shape;366;gbfde14b1a1_0_15:notes"/>
          <p:cNvSpPr txBox="1"/>
          <p:nvPr>
            <p:ph idx="12" type="sldNum"/>
          </p:nvPr>
        </p:nvSpPr>
        <p:spPr>
          <a:xfrm>
            <a:off x="3970135" y="8829675"/>
            <a:ext cx="3038700" cy="4650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bfde14b1a1_0_22:notes"/>
          <p:cNvSpPr/>
          <p:nvPr>
            <p:ph idx="2" type="sldImg"/>
          </p:nvPr>
        </p:nvSpPr>
        <p:spPr>
          <a:xfrm>
            <a:off x="407988" y="696913"/>
            <a:ext cx="6195900" cy="34863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1" name="Google Shape;371;gbfde14b1a1_0_22:notes"/>
          <p:cNvSpPr txBox="1"/>
          <p:nvPr>
            <p:ph idx="1" type="body"/>
          </p:nvPr>
        </p:nvSpPr>
        <p:spPr>
          <a:xfrm>
            <a:off x="701848" y="4416426"/>
            <a:ext cx="5608200" cy="41832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360"/>
              </a:spcBef>
              <a:spcAft>
                <a:spcPts val="0"/>
              </a:spcAft>
              <a:buClr>
                <a:schemeClr val="dk1"/>
              </a:buClr>
              <a:buSzPts val="1100"/>
              <a:buFont typeface="Arial"/>
              <a:buNone/>
            </a:pPr>
            <a:r>
              <a:rPr lang="en-US"/>
              <a:t>Then, by the BERTencoder</a:t>
            </a:r>
            <a:endParaRPr/>
          </a:p>
          <a:p>
            <a:pPr indent="0" lvl="0" marL="0" rtl="0" algn="l">
              <a:lnSpc>
                <a:spcPct val="100000"/>
              </a:lnSpc>
              <a:spcBef>
                <a:spcPts val="360"/>
              </a:spcBef>
              <a:spcAft>
                <a:spcPts val="0"/>
              </a:spcAft>
              <a:buClr>
                <a:schemeClr val="dk1"/>
              </a:buClr>
              <a:buSzPts val="1100"/>
              <a:buFont typeface="Arial"/>
              <a:buNone/>
            </a:pPr>
            <a:r>
              <a:rPr lang="en-US"/>
              <a:t>attention module, each NMT encoder layer interacts with the representations obtained from</a:t>
            </a:r>
            <a:endParaRPr/>
          </a:p>
          <a:p>
            <a:pPr indent="0" lvl="0" marL="0" rtl="0" algn="l">
              <a:lnSpc>
                <a:spcPct val="100000"/>
              </a:lnSpc>
              <a:spcBef>
                <a:spcPts val="360"/>
              </a:spcBef>
              <a:spcAft>
                <a:spcPts val="0"/>
              </a:spcAft>
              <a:buClr>
                <a:schemeClr val="dk1"/>
              </a:buClr>
              <a:buSzPts val="1100"/>
              <a:buFont typeface="Arial"/>
              <a:buNone/>
            </a:pPr>
            <a:r>
              <a:rPr lang="en-US"/>
              <a:t>BERT and eventually outputs fused representations leveraging both BERT and the NMT encoder.</a:t>
            </a:r>
            <a:endParaRPr/>
          </a:p>
          <a:p>
            <a:pPr indent="0" lvl="0" marL="0" rtl="0" algn="l">
              <a:lnSpc>
                <a:spcPct val="100000"/>
              </a:lnSpc>
              <a:spcBef>
                <a:spcPts val="360"/>
              </a:spcBef>
              <a:spcAft>
                <a:spcPts val="0"/>
              </a:spcAft>
              <a:buSzPts val="1400"/>
              <a:buNone/>
            </a:pPr>
            <a:r>
              <a:t/>
            </a:r>
            <a:endParaRPr/>
          </a:p>
        </p:txBody>
      </p:sp>
      <p:sp>
        <p:nvSpPr>
          <p:cNvPr id="372" name="Google Shape;372;gbfde14b1a1_0_22:notes"/>
          <p:cNvSpPr txBox="1"/>
          <p:nvPr>
            <p:ph idx="12" type="sldNum"/>
          </p:nvPr>
        </p:nvSpPr>
        <p:spPr>
          <a:xfrm>
            <a:off x="3970135" y="8829675"/>
            <a:ext cx="3038700" cy="4650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c0993efa47_1_0:notes"/>
          <p:cNvSpPr/>
          <p:nvPr>
            <p:ph idx="2" type="sldImg"/>
          </p:nvPr>
        </p:nvSpPr>
        <p:spPr>
          <a:xfrm>
            <a:off x="407988" y="696913"/>
            <a:ext cx="6195900" cy="34863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1" name="Google Shape;381;gc0993efa47_1_0:notes"/>
          <p:cNvSpPr txBox="1"/>
          <p:nvPr>
            <p:ph idx="1" type="body"/>
          </p:nvPr>
        </p:nvSpPr>
        <p:spPr>
          <a:xfrm>
            <a:off x="701848" y="4416426"/>
            <a:ext cx="5608200" cy="41832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360"/>
              </a:spcBef>
              <a:spcAft>
                <a:spcPts val="0"/>
              </a:spcAft>
              <a:buSzPts val="1400"/>
              <a:buNone/>
            </a:pPr>
            <a:r>
              <a:t/>
            </a:r>
            <a:endParaRPr/>
          </a:p>
        </p:txBody>
      </p:sp>
      <p:sp>
        <p:nvSpPr>
          <p:cNvPr id="382" name="Google Shape;382;gc0993efa47_1_0:notes"/>
          <p:cNvSpPr txBox="1"/>
          <p:nvPr>
            <p:ph idx="12" type="sldNum"/>
          </p:nvPr>
        </p:nvSpPr>
        <p:spPr>
          <a:xfrm>
            <a:off x="3970135" y="8829675"/>
            <a:ext cx="3038700" cy="4650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c0993efa47_1_74:notes"/>
          <p:cNvSpPr/>
          <p:nvPr>
            <p:ph idx="2" type="sldImg"/>
          </p:nvPr>
        </p:nvSpPr>
        <p:spPr>
          <a:xfrm>
            <a:off x="407988" y="696913"/>
            <a:ext cx="6195900" cy="34863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1" name="Google Shape;391;gc0993efa47_1_74:notes"/>
          <p:cNvSpPr txBox="1"/>
          <p:nvPr>
            <p:ph idx="1" type="body"/>
          </p:nvPr>
        </p:nvSpPr>
        <p:spPr>
          <a:xfrm>
            <a:off x="701848" y="4416426"/>
            <a:ext cx="5608200" cy="41832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360"/>
              </a:spcBef>
              <a:spcAft>
                <a:spcPts val="0"/>
              </a:spcAft>
              <a:buSzPts val="1400"/>
              <a:buNone/>
            </a:pPr>
            <a:r>
              <a:t/>
            </a:r>
            <a:endParaRPr/>
          </a:p>
        </p:txBody>
      </p:sp>
      <p:sp>
        <p:nvSpPr>
          <p:cNvPr id="392" name="Google Shape;392;gc0993efa47_1_74:notes"/>
          <p:cNvSpPr txBox="1"/>
          <p:nvPr>
            <p:ph idx="12" type="sldNum"/>
          </p:nvPr>
        </p:nvSpPr>
        <p:spPr>
          <a:xfrm>
            <a:off x="3970135" y="8829675"/>
            <a:ext cx="3038700" cy="4650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bfde14b1a1_0_42:notes"/>
          <p:cNvSpPr/>
          <p:nvPr>
            <p:ph idx="2" type="sldImg"/>
          </p:nvPr>
        </p:nvSpPr>
        <p:spPr>
          <a:xfrm>
            <a:off x="407988" y="696913"/>
            <a:ext cx="6195900" cy="34863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1" name="Google Shape;401;gbfde14b1a1_0_42:notes"/>
          <p:cNvSpPr txBox="1"/>
          <p:nvPr>
            <p:ph idx="1" type="body"/>
          </p:nvPr>
        </p:nvSpPr>
        <p:spPr>
          <a:xfrm>
            <a:off x="701848" y="4416426"/>
            <a:ext cx="5608200" cy="41832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360"/>
              </a:spcBef>
              <a:spcAft>
                <a:spcPts val="0"/>
              </a:spcAft>
              <a:buSzPts val="1400"/>
              <a:buNone/>
            </a:pPr>
            <a:r>
              <a:t/>
            </a:r>
            <a:endParaRPr/>
          </a:p>
        </p:txBody>
      </p:sp>
      <p:sp>
        <p:nvSpPr>
          <p:cNvPr id="402" name="Google Shape;402;gbfde14b1a1_0_42:notes"/>
          <p:cNvSpPr txBox="1"/>
          <p:nvPr>
            <p:ph idx="12" type="sldNum"/>
          </p:nvPr>
        </p:nvSpPr>
        <p:spPr>
          <a:xfrm>
            <a:off x="3970135" y="8829675"/>
            <a:ext cx="3038700" cy="4650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gc0993efa47_1_11:notes"/>
          <p:cNvSpPr/>
          <p:nvPr>
            <p:ph idx="2" type="sldImg"/>
          </p:nvPr>
        </p:nvSpPr>
        <p:spPr>
          <a:xfrm>
            <a:off x="406400" y="696913"/>
            <a:ext cx="6199200" cy="34863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0" name="Google Shape;410;gc0993efa47_1_11:notes"/>
          <p:cNvSpPr txBox="1"/>
          <p:nvPr>
            <p:ph idx="1" type="body"/>
          </p:nvPr>
        </p:nvSpPr>
        <p:spPr>
          <a:xfrm>
            <a:off x="701848" y="4416426"/>
            <a:ext cx="5608200" cy="41832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11" name="Google Shape;411;gc0993efa47_1_11:notes"/>
          <p:cNvSpPr txBox="1"/>
          <p:nvPr>
            <p:ph idx="12" type="sldNum"/>
          </p:nvPr>
        </p:nvSpPr>
        <p:spPr>
          <a:xfrm>
            <a:off x="3970135" y="8829675"/>
            <a:ext cx="3038700" cy="4650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p4:notes"/>
          <p:cNvSpPr/>
          <p:nvPr>
            <p:ph idx="2" type="sldImg"/>
          </p:nvPr>
        </p:nvSpPr>
        <p:spPr>
          <a:xfrm>
            <a:off x="407988" y="696913"/>
            <a:ext cx="6196012"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0" name="Google Shape;100;p4:notes"/>
          <p:cNvSpPr txBox="1"/>
          <p:nvPr>
            <p:ph idx="1" type="body"/>
          </p:nvPr>
        </p:nvSpPr>
        <p:spPr>
          <a:xfrm>
            <a:off x="701848" y="4416426"/>
            <a:ext cx="5608320" cy="4183063"/>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1400"/>
              <a:buNone/>
            </a:pPr>
            <a:r>
              <a:t/>
            </a:r>
            <a:endParaRPr/>
          </a:p>
        </p:txBody>
      </p:sp>
      <p:sp>
        <p:nvSpPr>
          <p:cNvPr id="101" name="Google Shape;101;p4:notes"/>
          <p:cNvSpPr txBox="1"/>
          <p:nvPr>
            <p:ph idx="12" type="sldNum"/>
          </p:nvPr>
        </p:nvSpPr>
        <p:spPr>
          <a:xfrm>
            <a:off x="3970135" y="8829675"/>
            <a:ext cx="3038648" cy="465138"/>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c0993efa47_1_18:notes"/>
          <p:cNvSpPr/>
          <p:nvPr>
            <p:ph idx="2" type="sldImg"/>
          </p:nvPr>
        </p:nvSpPr>
        <p:spPr>
          <a:xfrm>
            <a:off x="406400" y="696913"/>
            <a:ext cx="6199200" cy="34863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8" name="Google Shape;418;gc0993efa47_1_18:notes"/>
          <p:cNvSpPr txBox="1"/>
          <p:nvPr>
            <p:ph idx="1" type="body"/>
          </p:nvPr>
        </p:nvSpPr>
        <p:spPr>
          <a:xfrm>
            <a:off x="701848" y="4416426"/>
            <a:ext cx="5608200" cy="41832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rPr lang="en-US" sz="1050">
                <a:solidFill>
                  <a:srgbClr val="333333"/>
                </a:solidFill>
                <a:highlight>
                  <a:srgbClr val="FFFFFF"/>
                </a:highlight>
                <a:latin typeface="Arial"/>
                <a:ea typeface="Arial"/>
                <a:cs typeface="Arial"/>
                <a:sym typeface="Arial"/>
              </a:rPr>
              <a:t>Task Directed Image Understanding Challenge (TDIUC) is a new dataset that divides VQA into </a:t>
            </a:r>
            <a:r>
              <a:rPr lang="en-US" sz="1050">
                <a:solidFill>
                  <a:srgbClr val="6AA84F"/>
                </a:solidFill>
                <a:highlight>
                  <a:srgbClr val="FFFFFF"/>
                </a:highlight>
                <a:latin typeface="Arial"/>
                <a:ea typeface="Arial"/>
                <a:cs typeface="Arial"/>
                <a:sym typeface="Arial"/>
              </a:rPr>
              <a:t>12 different question types</a:t>
            </a:r>
            <a:r>
              <a:rPr lang="en-US" sz="1050">
                <a:solidFill>
                  <a:srgbClr val="333333"/>
                </a:solidFill>
                <a:highlight>
                  <a:srgbClr val="FFFFFF"/>
                </a:highlight>
                <a:latin typeface="Arial"/>
                <a:ea typeface="Arial"/>
                <a:cs typeface="Arial"/>
                <a:sym typeface="Arial"/>
              </a:rPr>
              <a:t> that makes it easier to measure and compare the performance of VQA algorithms. TDIUC also contains unanswerable/absurd questions.</a:t>
            </a:r>
            <a:endParaRPr/>
          </a:p>
        </p:txBody>
      </p:sp>
      <p:sp>
        <p:nvSpPr>
          <p:cNvPr id="419" name="Google Shape;419;gc0993efa47_1_18:notes"/>
          <p:cNvSpPr txBox="1"/>
          <p:nvPr>
            <p:ph idx="12" type="sldNum"/>
          </p:nvPr>
        </p:nvSpPr>
        <p:spPr>
          <a:xfrm>
            <a:off x="3970135" y="8829675"/>
            <a:ext cx="3038700" cy="4650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c0993efa47_1_23:notes"/>
          <p:cNvSpPr/>
          <p:nvPr>
            <p:ph idx="2" type="sldImg"/>
          </p:nvPr>
        </p:nvSpPr>
        <p:spPr>
          <a:xfrm>
            <a:off x="407988" y="696913"/>
            <a:ext cx="6195900" cy="34863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4" name="Google Shape;424;gc0993efa47_1_23:notes"/>
          <p:cNvSpPr txBox="1"/>
          <p:nvPr>
            <p:ph idx="1" type="body"/>
          </p:nvPr>
        </p:nvSpPr>
        <p:spPr>
          <a:xfrm>
            <a:off x="701848" y="4416426"/>
            <a:ext cx="5608200" cy="41832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360"/>
              </a:spcBef>
              <a:spcAft>
                <a:spcPts val="0"/>
              </a:spcAft>
              <a:buSzPts val="1400"/>
              <a:buNone/>
            </a:pPr>
            <a:r>
              <a:t/>
            </a:r>
            <a:endParaRPr/>
          </a:p>
        </p:txBody>
      </p:sp>
      <p:sp>
        <p:nvSpPr>
          <p:cNvPr id="425" name="Google Shape;425;gc0993efa47_1_23:notes"/>
          <p:cNvSpPr txBox="1"/>
          <p:nvPr>
            <p:ph idx="12" type="sldNum"/>
          </p:nvPr>
        </p:nvSpPr>
        <p:spPr>
          <a:xfrm>
            <a:off x="3970135" y="8829675"/>
            <a:ext cx="3038700" cy="4650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gc0993efa47_1_41:notes"/>
          <p:cNvSpPr/>
          <p:nvPr>
            <p:ph idx="2" type="sldImg"/>
          </p:nvPr>
        </p:nvSpPr>
        <p:spPr>
          <a:xfrm>
            <a:off x="407988" y="696913"/>
            <a:ext cx="6195900" cy="34863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4" name="Google Shape;434;gc0993efa47_1_41:notes"/>
          <p:cNvSpPr txBox="1"/>
          <p:nvPr>
            <p:ph idx="1" type="body"/>
          </p:nvPr>
        </p:nvSpPr>
        <p:spPr>
          <a:xfrm>
            <a:off x="701848" y="4416426"/>
            <a:ext cx="5608200" cy="41832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360"/>
              </a:spcBef>
              <a:spcAft>
                <a:spcPts val="0"/>
              </a:spcAft>
              <a:buSzPts val="1400"/>
              <a:buNone/>
            </a:pPr>
            <a:r>
              <a:t/>
            </a:r>
            <a:endParaRPr/>
          </a:p>
        </p:txBody>
      </p:sp>
      <p:sp>
        <p:nvSpPr>
          <p:cNvPr id="435" name="Google Shape;435;gc0993efa47_1_41:notes"/>
          <p:cNvSpPr txBox="1"/>
          <p:nvPr>
            <p:ph idx="12" type="sldNum"/>
          </p:nvPr>
        </p:nvSpPr>
        <p:spPr>
          <a:xfrm>
            <a:off x="3970135" y="8829675"/>
            <a:ext cx="3038700" cy="4650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gc0993efa47_1_87:notes"/>
          <p:cNvSpPr/>
          <p:nvPr>
            <p:ph idx="2" type="sldImg"/>
          </p:nvPr>
        </p:nvSpPr>
        <p:spPr>
          <a:xfrm>
            <a:off x="407988" y="696913"/>
            <a:ext cx="6195900" cy="34863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4" name="Google Shape;444;gc0993efa47_1_87:notes"/>
          <p:cNvSpPr txBox="1"/>
          <p:nvPr>
            <p:ph idx="1" type="body"/>
          </p:nvPr>
        </p:nvSpPr>
        <p:spPr>
          <a:xfrm>
            <a:off x="701848" y="4416426"/>
            <a:ext cx="5608200" cy="41832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360"/>
              </a:spcBef>
              <a:spcAft>
                <a:spcPts val="0"/>
              </a:spcAft>
              <a:buSzPts val="1400"/>
              <a:buNone/>
            </a:pPr>
            <a:r>
              <a:t/>
            </a:r>
            <a:endParaRPr/>
          </a:p>
        </p:txBody>
      </p:sp>
      <p:sp>
        <p:nvSpPr>
          <p:cNvPr id="445" name="Google Shape;445;gc0993efa47_1_87:notes"/>
          <p:cNvSpPr txBox="1"/>
          <p:nvPr>
            <p:ph idx="12" type="sldNum"/>
          </p:nvPr>
        </p:nvSpPr>
        <p:spPr>
          <a:xfrm>
            <a:off x="3970135" y="8829675"/>
            <a:ext cx="3038700" cy="4650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gc0993efa47_1_50:notes"/>
          <p:cNvSpPr/>
          <p:nvPr>
            <p:ph idx="2" type="sldImg"/>
          </p:nvPr>
        </p:nvSpPr>
        <p:spPr>
          <a:xfrm>
            <a:off x="407988" y="696913"/>
            <a:ext cx="6195900" cy="34863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1" name="Google Shape;451;gc0993efa47_1_50:notes"/>
          <p:cNvSpPr txBox="1"/>
          <p:nvPr>
            <p:ph idx="1" type="body"/>
          </p:nvPr>
        </p:nvSpPr>
        <p:spPr>
          <a:xfrm>
            <a:off x="701848" y="4416426"/>
            <a:ext cx="5608200" cy="41832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360"/>
              </a:spcBef>
              <a:spcAft>
                <a:spcPts val="0"/>
              </a:spcAft>
              <a:buSzPts val="1400"/>
              <a:buNone/>
            </a:pPr>
            <a:r>
              <a:t/>
            </a:r>
            <a:endParaRPr/>
          </a:p>
        </p:txBody>
      </p:sp>
      <p:sp>
        <p:nvSpPr>
          <p:cNvPr id="452" name="Google Shape;452;gc0993efa47_1_50:notes"/>
          <p:cNvSpPr txBox="1"/>
          <p:nvPr>
            <p:ph idx="12" type="sldNum"/>
          </p:nvPr>
        </p:nvSpPr>
        <p:spPr>
          <a:xfrm>
            <a:off x="3970135" y="8829675"/>
            <a:ext cx="3038700" cy="4650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gaed6f3d5dd_0_182:notes"/>
          <p:cNvSpPr/>
          <p:nvPr>
            <p:ph idx="2" type="sldImg"/>
          </p:nvPr>
        </p:nvSpPr>
        <p:spPr>
          <a:xfrm>
            <a:off x="406400" y="696913"/>
            <a:ext cx="6199188"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60" name="Google Shape;460;gaed6f3d5dd_0_182:notes"/>
          <p:cNvSpPr txBox="1"/>
          <p:nvPr>
            <p:ph idx="1" type="body"/>
          </p:nvPr>
        </p:nvSpPr>
        <p:spPr>
          <a:xfrm>
            <a:off x="701040" y="4415790"/>
            <a:ext cx="5608200" cy="41835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100"/>
              <a:buFont typeface="Arial"/>
              <a:buNone/>
            </a:pPr>
            <a:r>
              <a:t/>
            </a:r>
            <a:endParaRPr sz="1300">
              <a:latin typeface="Nunito"/>
              <a:ea typeface="Nunito"/>
              <a:cs typeface="Nunito"/>
              <a:sym typeface="Nunito"/>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p12:notes"/>
          <p:cNvSpPr txBox="1"/>
          <p:nvPr>
            <p:ph idx="1" type="body"/>
          </p:nvPr>
        </p:nvSpPr>
        <p:spPr>
          <a:xfrm>
            <a:off x="701848" y="4416426"/>
            <a:ext cx="5608200" cy="41829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Clr>
                <a:schemeClr val="dk1"/>
              </a:buClr>
              <a:buSzPts val="1400"/>
              <a:buFont typeface="Calibri"/>
              <a:buNone/>
            </a:pPr>
            <a:r>
              <a:t/>
            </a:r>
            <a:endParaRPr/>
          </a:p>
        </p:txBody>
      </p:sp>
      <p:sp>
        <p:nvSpPr>
          <p:cNvPr id="467" name="Google Shape;467;p12:notes"/>
          <p:cNvSpPr/>
          <p:nvPr>
            <p:ph idx="2" type="sldImg"/>
          </p:nvPr>
        </p:nvSpPr>
        <p:spPr>
          <a:xfrm>
            <a:off x="407988" y="696913"/>
            <a:ext cx="6196012"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gbfb3983aab_1_5:notes"/>
          <p:cNvSpPr/>
          <p:nvPr>
            <p:ph idx="2" type="sldImg"/>
          </p:nvPr>
        </p:nvSpPr>
        <p:spPr>
          <a:xfrm>
            <a:off x="407988" y="696913"/>
            <a:ext cx="6195900" cy="34863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4" name="Google Shape;474;gbfb3983aab_1_5:notes"/>
          <p:cNvSpPr txBox="1"/>
          <p:nvPr>
            <p:ph idx="1" type="body"/>
          </p:nvPr>
        </p:nvSpPr>
        <p:spPr>
          <a:xfrm>
            <a:off x="701848" y="4416426"/>
            <a:ext cx="5608200" cy="41832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360"/>
              </a:spcBef>
              <a:spcAft>
                <a:spcPts val="0"/>
              </a:spcAft>
              <a:buSzPts val="1400"/>
              <a:buNone/>
            </a:pPr>
            <a:r>
              <a:t/>
            </a:r>
            <a:endParaRPr/>
          </a:p>
        </p:txBody>
      </p:sp>
      <p:sp>
        <p:nvSpPr>
          <p:cNvPr id="475" name="Google Shape;475;gbfb3983aab_1_5:notes"/>
          <p:cNvSpPr txBox="1"/>
          <p:nvPr>
            <p:ph idx="12" type="sldNum"/>
          </p:nvPr>
        </p:nvSpPr>
        <p:spPr>
          <a:xfrm>
            <a:off x="3970135" y="8829675"/>
            <a:ext cx="3038700" cy="4650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gaeeae275aa_1_64:notes"/>
          <p:cNvSpPr txBox="1"/>
          <p:nvPr>
            <p:ph idx="1" type="body"/>
          </p:nvPr>
        </p:nvSpPr>
        <p:spPr>
          <a:xfrm>
            <a:off x="701848" y="4416426"/>
            <a:ext cx="5608200" cy="4182900"/>
          </a:xfrm>
          <a:prstGeom prst="rect">
            <a:avLst/>
          </a:prstGeom>
          <a:noFill/>
          <a:ln>
            <a:noFill/>
          </a:ln>
        </p:spPr>
        <p:txBody>
          <a:bodyPr anchorCtr="0" anchor="t" bIns="45700" lIns="91425" spcFirstLastPara="1" rIns="91425" wrap="square" tIns="45700">
            <a:noAutofit/>
          </a:bodyPr>
          <a:lstStyle/>
          <a:p>
            <a:pPr indent="0" lvl="0" marL="0" rtl="0" algn="just">
              <a:lnSpc>
                <a:spcPct val="150000"/>
              </a:lnSpc>
              <a:spcBef>
                <a:spcPts val="300"/>
              </a:spcBef>
              <a:spcAft>
                <a:spcPts val="300"/>
              </a:spcAft>
              <a:buClr>
                <a:schemeClr val="dk1"/>
              </a:buClr>
              <a:buSzPts val="1100"/>
              <a:buFont typeface="Arial"/>
              <a:buNone/>
            </a:pPr>
            <a:r>
              <a:t/>
            </a:r>
            <a:endParaRPr/>
          </a:p>
        </p:txBody>
      </p:sp>
      <p:sp>
        <p:nvSpPr>
          <p:cNvPr id="484" name="Google Shape;484;gaeeae275aa_1_64:notes"/>
          <p:cNvSpPr/>
          <p:nvPr>
            <p:ph idx="2" type="sldImg"/>
          </p:nvPr>
        </p:nvSpPr>
        <p:spPr>
          <a:xfrm>
            <a:off x="407988" y="696913"/>
            <a:ext cx="6196012"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p16:notes"/>
          <p:cNvSpPr txBox="1"/>
          <p:nvPr>
            <p:ph idx="1" type="body"/>
          </p:nvPr>
        </p:nvSpPr>
        <p:spPr>
          <a:xfrm>
            <a:off x="701848" y="4416426"/>
            <a:ext cx="5608279" cy="4182992"/>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491" name="Google Shape;491;p16:notes"/>
          <p:cNvSpPr/>
          <p:nvPr>
            <p:ph idx="2" type="sldImg"/>
          </p:nvPr>
        </p:nvSpPr>
        <p:spPr>
          <a:xfrm>
            <a:off x="407988" y="696913"/>
            <a:ext cx="6196012"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a78f5cdf8a_0_2:notes"/>
          <p:cNvSpPr/>
          <p:nvPr>
            <p:ph idx="2" type="sldImg"/>
          </p:nvPr>
        </p:nvSpPr>
        <p:spPr>
          <a:xfrm>
            <a:off x="407988" y="696913"/>
            <a:ext cx="6196012"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8" name="Google Shape;108;ga78f5cdf8a_0_2:notes"/>
          <p:cNvSpPr txBox="1"/>
          <p:nvPr>
            <p:ph idx="1" type="body"/>
          </p:nvPr>
        </p:nvSpPr>
        <p:spPr>
          <a:xfrm>
            <a:off x="701848" y="4416426"/>
            <a:ext cx="5608200" cy="41832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9" name="Google Shape;109;ga78f5cdf8a_0_2:notes"/>
          <p:cNvSpPr txBox="1"/>
          <p:nvPr>
            <p:ph idx="12" type="sldNum"/>
          </p:nvPr>
        </p:nvSpPr>
        <p:spPr>
          <a:xfrm>
            <a:off x="3970135" y="8829675"/>
            <a:ext cx="3038700" cy="4650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p29:notes"/>
          <p:cNvSpPr txBox="1"/>
          <p:nvPr>
            <p:ph idx="1" type="body"/>
          </p:nvPr>
        </p:nvSpPr>
        <p:spPr>
          <a:xfrm>
            <a:off x="701848" y="4416426"/>
            <a:ext cx="5608279" cy="4182992"/>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498" name="Google Shape;498;p29:notes"/>
          <p:cNvSpPr/>
          <p:nvPr>
            <p:ph idx="2" type="sldImg"/>
          </p:nvPr>
        </p:nvSpPr>
        <p:spPr>
          <a:xfrm>
            <a:off x="407988" y="696913"/>
            <a:ext cx="6196012"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 name="Shape 503"/>
        <p:cNvGrpSpPr/>
        <p:nvPr/>
      </p:nvGrpSpPr>
      <p:grpSpPr>
        <a:xfrm>
          <a:off x="0" y="0"/>
          <a:ext cx="0" cy="0"/>
          <a:chOff x="0" y="0"/>
          <a:chExt cx="0" cy="0"/>
        </a:xfrm>
      </p:grpSpPr>
      <p:sp>
        <p:nvSpPr>
          <p:cNvPr id="504" name="Google Shape;504;p30:notes"/>
          <p:cNvSpPr/>
          <p:nvPr>
            <p:ph idx="2" type="sldImg"/>
          </p:nvPr>
        </p:nvSpPr>
        <p:spPr>
          <a:xfrm>
            <a:off x="407988" y="696913"/>
            <a:ext cx="6196012"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05" name="Google Shape;505;p30:notes"/>
          <p:cNvSpPr txBox="1"/>
          <p:nvPr>
            <p:ph idx="1" type="body"/>
          </p:nvPr>
        </p:nvSpPr>
        <p:spPr>
          <a:xfrm>
            <a:off x="701848" y="4416426"/>
            <a:ext cx="5608279" cy="4182992"/>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06" name="Google Shape;506;p30:notes"/>
          <p:cNvSpPr txBox="1"/>
          <p:nvPr>
            <p:ph idx="12" type="sldNum"/>
          </p:nvPr>
        </p:nvSpPr>
        <p:spPr>
          <a:xfrm>
            <a:off x="3970135" y="8829675"/>
            <a:ext cx="3038501" cy="465185"/>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p32:notes"/>
          <p:cNvSpPr txBox="1"/>
          <p:nvPr>
            <p:ph idx="1" type="body"/>
          </p:nvPr>
        </p:nvSpPr>
        <p:spPr>
          <a:xfrm>
            <a:off x="701848" y="4416426"/>
            <a:ext cx="5608320" cy="4183063"/>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360"/>
              </a:spcBef>
              <a:spcAft>
                <a:spcPts val="0"/>
              </a:spcAft>
              <a:buSzPts val="1400"/>
              <a:buNone/>
            </a:pPr>
            <a:r>
              <a:t/>
            </a:r>
            <a:endParaRPr/>
          </a:p>
        </p:txBody>
      </p:sp>
      <p:sp>
        <p:nvSpPr>
          <p:cNvPr id="514" name="Google Shape;514;p32:notes"/>
          <p:cNvSpPr/>
          <p:nvPr>
            <p:ph idx="2" type="sldImg"/>
          </p:nvPr>
        </p:nvSpPr>
        <p:spPr>
          <a:xfrm>
            <a:off x="407988" y="696913"/>
            <a:ext cx="6196012"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p33:notes"/>
          <p:cNvSpPr/>
          <p:nvPr>
            <p:ph idx="2" type="sldImg"/>
          </p:nvPr>
        </p:nvSpPr>
        <p:spPr>
          <a:xfrm>
            <a:off x="407988" y="696913"/>
            <a:ext cx="6196012"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21" name="Google Shape;521;p33:notes"/>
          <p:cNvSpPr txBox="1"/>
          <p:nvPr>
            <p:ph idx="1" type="body"/>
          </p:nvPr>
        </p:nvSpPr>
        <p:spPr>
          <a:xfrm>
            <a:off x="701848" y="4416426"/>
            <a:ext cx="5608320" cy="4183063"/>
          </a:xfrm>
          <a:prstGeom prst="rect">
            <a:avLst/>
          </a:prstGeom>
          <a:noFill/>
          <a:ln>
            <a:noFill/>
          </a:ln>
        </p:spPr>
        <p:txBody>
          <a:bodyPr anchorCtr="0" anchor="t" bIns="45700" lIns="91425" spcFirstLastPara="1" rIns="91425" wrap="square" tIns="45700">
            <a:normAutofit/>
          </a:bodyPr>
          <a:lstStyle/>
          <a:p>
            <a:pPr indent="-228600" lvl="0" marL="457200" marR="0" rtl="0" algn="l">
              <a:lnSpc>
                <a:spcPct val="100000"/>
              </a:lnSpc>
              <a:spcBef>
                <a:spcPts val="360"/>
              </a:spcBef>
              <a:spcAft>
                <a:spcPts val="0"/>
              </a:spcAft>
              <a:buSzPts val="1400"/>
              <a:buNone/>
            </a:pPr>
            <a:r>
              <a:t/>
            </a:r>
            <a:endParaRPr/>
          </a:p>
        </p:txBody>
      </p:sp>
      <p:sp>
        <p:nvSpPr>
          <p:cNvPr id="522" name="Google Shape;522;p33:notes"/>
          <p:cNvSpPr txBox="1"/>
          <p:nvPr>
            <p:ph idx="12" type="sldNum"/>
          </p:nvPr>
        </p:nvSpPr>
        <p:spPr>
          <a:xfrm>
            <a:off x="3970135" y="8829675"/>
            <a:ext cx="3038648" cy="465138"/>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 name="Shape 527"/>
        <p:cNvGrpSpPr/>
        <p:nvPr/>
      </p:nvGrpSpPr>
      <p:grpSpPr>
        <a:xfrm>
          <a:off x="0" y="0"/>
          <a:ext cx="0" cy="0"/>
          <a:chOff x="0" y="0"/>
          <a:chExt cx="0" cy="0"/>
        </a:xfrm>
      </p:grpSpPr>
      <p:sp>
        <p:nvSpPr>
          <p:cNvPr id="528" name="Google Shape;528;p34:notes"/>
          <p:cNvSpPr txBox="1"/>
          <p:nvPr>
            <p:ph idx="1" type="body"/>
          </p:nvPr>
        </p:nvSpPr>
        <p:spPr>
          <a:xfrm>
            <a:off x="701848" y="4416426"/>
            <a:ext cx="5608320" cy="4183063"/>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360"/>
              </a:spcBef>
              <a:spcAft>
                <a:spcPts val="0"/>
              </a:spcAft>
              <a:buSzPts val="1400"/>
              <a:buNone/>
            </a:pPr>
            <a:r>
              <a:t/>
            </a:r>
            <a:endParaRPr/>
          </a:p>
        </p:txBody>
      </p:sp>
      <p:sp>
        <p:nvSpPr>
          <p:cNvPr id="529" name="Google Shape;529;p34:notes"/>
          <p:cNvSpPr/>
          <p:nvPr>
            <p:ph idx="2" type="sldImg"/>
          </p:nvPr>
        </p:nvSpPr>
        <p:spPr>
          <a:xfrm>
            <a:off x="407988" y="696913"/>
            <a:ext cx="6196012"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p9:notes"/>
          <p:cNvSpPr/>
          <p:nvPr>
            <p:ph idx="2" type="sldImg"/>
          </p:nvPr>
        </p:nvSpPr>
        <p:spPr>
          <a:xfrm>
            <a:off x="407988" y="696913"/>
            <a:ext cx="6196012"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6" name="Google Shape;116;p9:notes"/>
          <p:cNvSpPr txBox="1"/>
          <p:nvPr>
            <p:ph idx="1" type="body"/>
          </p:nvPr>
        </p:nvSpPr>
        <p:spPr>
          <a:xfrm>
            <a:off x="701848" y="4416426"/>
            <a:ext cx="5608320" cy="4183063"/>
          </a:xfrm>
          <a:prstGeom prst="rect">
            <a:avLst/>
          </a:prstGeom>
          <a:noFill/>
          <a:ln>
            <a:noFill/>
          </a:ln>
        </p:spPr>
        <p:txBody>
          <a:bodyPr anchorCtr="0" anchor="t" bIns="45700" lIns="91425" spcFirstLastPara="1" rIns="91425" wrap="square" tIns="45700">
            <a:normAutofit/>
          </a:bodyPr>
          <a:lstStyle/>
          <a:p>
            <a:pPr indent="-228600" lvl="0" marL="457200" marR="0" rtl="0" algn="l">
              <a:lnSpc>
                <a:spcPct val="100000"/>
              </a:lnSpc>
              <a:spcBef>
                <a:spcPts val="360"/>
              </a:spcBef>
              <a:spcAft>
                <a:spcPts val="0"/>
              </a:spcAft>
              <a:buSzPts val="1400"/>
              <a:buNone/>
            </a:pPr>
            <a:r>
              <a:t/>
            </a:r>
            <a:endParaRPr/>
          </a:p>
        </p:txBody>
      </p:sp>
      <p:sp>
        <p:nvSpPr>
          <p:cNvPr id="117" name="Google Shape;117;p9:notes"/>
          <p:cNvSpPr txBox="1"/>
          <p:nvPr>
            <p:ph idx="12" type="sldNum"/>
          </p:nvPr>
        </p:nvSpPr>
        <p:spPr>
          <a:xfrm>
            <a:off x="3970135" y="8829675"/>
            <a:ext cx="3038648" cy="465138"/>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p7:notes"/>
          <p:cNvSpPr/>
          <p:nvPr>
            <p:ph idx="2" type="sldImg"/>
          </p:nvPr>
        </p:nvSpPr>
        <p:spPr>
          <a:xfrm>
            <a:off x="407988" y="696913"/>
            <a:ext cx="6196012"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4" name="Google Shape;124;p7:notes"/>
          <p:cNvSpPr txBox="1"/>
          <p:nvPr>
            <p:ph idx="1" type="body"/>
          </p:nvPr>
        </p:nvSpPr>
        <p:spPr>
          <a:xfrm>
            <a:off x="701848" y="4416426"/>
            <a:ext cx="5608320" cy="4183063"/>
          </a:xfrm>
          <a:prstGeom prst="rect">
            <a:avLst/>
          </a:prstGeom>
          <a:noFill/>
          <a:ln>
            <a:noFill/>
          </a:ln>
        </p:spPr>
        <p:txBody>
          <a:bodyPr anchorCtr="0" anchor="t" bIns="45700" lIns="91425" spcFirstLastPara="1" rIns="91425" wrap="square" tIns="45700">
            <a:normAutofit/>
          </a:bodyPr>
          <a:lstStyle/>
          <a:p>
            <a:pPr indent="-228600" lvl="0" marL="457200" marR="0" rtl="0" algn="l">
              <a:lnSpc>
                <a:spcPct val="100000"/>
              </a:lnSpc>
              <a:spcBef>
                <a:spcPts val="360"/>
              </a:spcBef>
              <a:spcAft>
                <a:spcPts val="0"/>
              </a:spcAft>
              <a:buSzPts val="1400"/>
              <a:buNone/>
            </a:pPr>
            <a:r>
              <a:t/>
            </a:r>
            <a:endParaRPr/>
          </a:p>
        </p:txBody>
      </p:sp>
      <p:sp>
        <p:nvSpPr>
          <p:cNvPr id="125" name="Google Shape;125;p7:notes"/>
          <p:cNvSpPr txBox="1"/>
          <p:nvPr>
            <p:ph idx="12" type="sldNum"/>
          </p:nvPr>
        </p:nvSpPr>
        <p:spPr>
          <a:xfrm>
            <a:off x="3970135" y="8829675"/>
            <a:ext cx="3038648" cy="465138"/>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11:notes"/>
          <p:cNvSpPr/>
          <p:nvPr>
            <p:ph idx="2" type="sldImg"/>
          </p:nvPr>
        </p:nvSpPr>
        <p:spPr>
          <a:xfrm>
            <a:off x="407988" y="696913"/>
            <a:ext cx="6196012"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2" name="Google Shape;132;p11:notes"/>
          <p:cNvSpPr txBox="1"/>
          <p:nvPr>
            <p:ph idx="1" type="body"/>
          </p:nvPr>
        </p:nvSpPr>
        <p:spPr>
          <a:xfrm>
            <a:off x="701848" y="4416426"/>
            <a:ext cx="5608320" cy="4183063"/>
          </a:xfrm>
          <a:prstGeom prst="rect">
            <a:avLst/>
          </a:prstGeom>
          <a:noFill/>
          <a:ln>
            <a:noFill/>
          </a:ln>
        </p:spPr>
        <p:txBody>
          <a:bodyPr anchorCtr="0" anchor="t" bIns="45700" lIns="91425" spcFirstLastPara="1" rIns="91425" wrap="square" tIns="45700">
            <a:normAutofit/>
          </a:bodyPr>
          <a:lstStyle/>
          <a:p>
            <a:pPr indent="-228600" lvl="0" marL="457200" marR="0" rtl="0" algn="l">
              <a:lnSpc>
                <a:spcPct val="100000"/>
              </a:lnSpc>
              <a:spcBef>
                <a:spcPts val="360"/>
              </a:spcBef>
              <a:spcAft>
                <a:spcPts val="0"/>
              </a:spcAft>
              <a:buSzPts val="1400"/>
              <a:buNone/>
            </a:pPr>
            <a:r>
              <a:t/>
            </a:r>
            <a:endParaRPr/>
          </a:p>
        </p:txBody>
      </p:sp>
      <p:sp>
        <p:nvSpPr>
          <p:cNvPr id="133" name="Google Shape;133;p11:notes"/>
          <p:cNvSpPr txBox="1"/>
          <p:nvPr>
            <p:ph idx="12" type="sldNum"/>
          </p:nvPr>
        </p:nvSpPr>
        <p:spPr>
          <a:xfrm>
            <a:off x="3970135" y="8829675"/>
            <a:ext cx="3038648" cy="465138"/>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aed6f3d5dd_0_25:notes"/>
          <p:cNvSpPr/>
          <p:nvPr>
            <p:ph idx="2" type="sldImg"/>
          </p:nvPr>
        </p:nvSpPr>
        <p:spPr>
          <a:xfrm>
            <a:off x="406400" y="696913"/>
            <a:ext cx="6199188"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0" name="Google Shape;140;gaed6f3d5dd_0_25:notes"/>
          <p:cNvSpPr txBox="1"/>
          <p:nvPr>
            <p:ph idx="1" type="body"/>
          </p:nvPr>
        </p:nvSpPr>
        <p:spPr>
          <a:xfrm>
            <a:off x="701848" y="4416426"/>
            <a:ext cx="5608200" cy="41832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1" name="Google Shape;141;gaed6f3d5dd_0_25:notes"/>
          <p:cNvSpPr txBox="1"/>
          <p:nvPr>
            <p:ph idx="12" type="sldNum"/>
          </p:nvPr>
        </p:nvSpPr>
        <p:spPr>
          <a:xfrm>
            <a:off x="3970135" y="8829675"/>
            <a:ext cx="3038700" cy="4650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8" name="Shape 18"/>
        <p:cNvGrpSpPr/>
        <p:nvPr/>
      </p:nvGrpSpPr>
      <p:grpSpPr>
        <a:xfrm>
          <a:off x="0" y="0"/>
          <a:ext cx="0" cy="0"/>
          <a:chOff x="0" y="0"/>
          <a:chExt cx="0" cy="0"/>
        </a:xfrm>
      </p:grpSpPr>
      <p:sp>
        <p:nvSpPr>
          <p:cNvPr id="19" name="Google Shape;19;p1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1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 name="Google Shape;21;p1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2" name="Shape 22"/>
        <p:cNvGrpSpPr/>
        <p:nvPr/>
      </p:nvGrpSpPr>
      <p:grpSpPr>
        <a:xfrm>
          <a:off x="0" y="0"/>
          <a:ext cx="0" cy="0"/>
          <a:chOff x="0" y="0"/>
          <a:chExt cx="0" cy="0"/>
        </a:xfrm>
      </p:grpSpPr>
      <p:sp>
        <p:nvSpPr>
          <p:cNvPr id="23" name="Google Shape;23;p2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 name="Google Shape;24;p23"/>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 name="Google Shape;25;p23"/>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 name="Google Shape;26;p2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 name="Google Shape;27;p2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8" name="Google Shape;28;p2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 name="Shape 29"/>
        <p:cNvGrpSpPr/>
        <p:nvPr/>
      </p:nvGrpSpPr>
      <p:grpSpPr>
        <a:xfrm>
          <a:off x="0" y="0"/>
          <a:ext cx="0" cy="0"/>
          <a:chOff x="0" y="0"/>
          <a:chExt cx="0" cy="0"/>
        </a:xfrm>
      </p:grpSpPr>
      <p:sp>
        <p:nvSpPr>
          <p:cNvPr id="30" name="Google Shape;30;p20"/>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p20"/>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2" name="Google Shape;32;p2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 name="Google Shape;33;p2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4" name="Google Shape;34;p2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5" name="Shape 35"/>
        <p:cNvGrpSpPr/>
        <p:nvPr/>
      </p:nvGrpSpPr>
      <p:grpSpPr>
        <a:xfrm>
          <a:off x="0" y="0"/>
          <a:ext cx="0" cy="0"/>
          <a:chOff x="0" y="0"/>
          <a:chExt cx="0" cy="0"/>
        </a:xfrm>
      </p:grpSpPr>
      <p:sp>
        <p:nvSpPr>
          <p:cNvPr id="36" name="Google Shape;36;p2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7" name="Google Shape;37;p2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 name="Google Shape;38;p2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 name="Google Shape;39;p2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0" name="Google Shape;40;p2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1" name="Shape 41"/>
        <p:cNvGrpSpPr/>
        <p:nvPr/>
      </p:nvGrpSpPr>
      <p:grpSpPr>
        <a:xfrm>
          <a:off x="0" y="0"/>
          <a:ext cx="0" cy="0"/>
          <a:chOff x="0" y="0"/>
          <a:chExt cx="0" cy="0"/>
        </a:xfrm>
      </p:grpSpPr>
      <p:sp>
        <p:nvSpPr>
          <p:cNvPr id="42" name="Google Shape;42;p22"/>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3" name="Google Shape;43;p22"/>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44" name="Google Shape;44;p2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5" name="Google Shape;45;p2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6" name="Google Shape;46;p2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7" name="Shape 47"/>
        <p:cNvGrpSpPr/>
        <p:nvPr/>
      </p:nvGrpSpPr>
      <p:grpSpPr>
        <a:xfrm>
          <a:off x="0" y="0"/>
          <a:ext cx="0" cy="0"/>
          <a:chOff x="0" y="0"/>
          <a:chExt cx="0" cy="0"/>
        </a:xfrm>
      </p:grpSpPr>
      <p:sp>
        <p:nvSpPr>
          <p:cNvPr id="48" name="Google Shape;48;p24"/>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 name="Google Shape;49;p24"/>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 name="Google Shape;50;p24"/>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 name="Google Shape;51;p24"/>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 name="Google Shape;52;p24"/>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 name="Google Shape;53;p2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 name="Google Shape;54;p2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5" name="Google Shape;55;p2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6" name="Shape 56"/>
        <p:cNvGrpSpPr/>
        <p:nvPr/>
      </p:nvGrpSpPr>
      <p:grpSpPr>
        <a:xfrm>
          <a:off x="0" y="0"/>
          <a:ext cx="0" cy="0"/>
          <a:chOff x="0" y="0"/>
          <a:chExt cx="0" cy="0"/>
        </a:xfrm>
      </p:grpSpPr>
      <p:sp>
        <p:nvSpPr>
          <p:cNvPr id="57" name="Google Shape;57;p2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 name="Google Shape;58;p2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 name="Google Shape;59;p2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2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1" name="Shape 61"/>
        <p:cNvGrpSpPr/>
        <p:nvPr/>
      </p:nvGrpSpPr>
      <p:grpSpPr>
        <a:xfrm>
          <a:off x="0" y="0"/>
          <a:ext cx="0" cy="0"/>
          <a:chOff x="0" y="0"/>
          <a:chExt cx="0" cy="0"/>
        </a:xfrm>
      </p:grpSpPr>
      <p:sp>
        <p:nvSpPr>
          <p:cNvPr id="62" name="Google Shape;62;p26"/>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26"/>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4" name="Google Shape;64;p26"/>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5" name="Google Shape;65;p2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 name="Google Shape;66;p2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2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8" name="Shape 68"/>
        <p:cNvGrpSpPr/>
        <p:nvPr/>
      </p:nvGrpSpPr>
      <p:grpSpPr>
        <a:xfrm>
          <a:off x="0" y="0"/>
          <a:ext cx="0" cy="0"/>
          <a:chOff x="0" y="0"/>
          <a:chExt cx="0" cy="0"/>
        </a:xfrm>
      </p:grpSpPr>
      <p:sp>
        <p:nvSpPr>
          <p:cNvPr id="69" name="Google Shape;69;p27"/>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27"/>
          <p:cNvSpPr/>
          <p:nvPr>
            <p:ph idx="2" type="pic"/>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lvl="0" marR="0" rtl="0" algn="l">
              <a:lnSpc>
                <a:spcPct val="90000"/>
              </a:lnSpc>
              <a:spcBef>
                <a:spcPts val="1000"/>
              </a:spcBef>
              <a:spcAft>
                <a:spcPts val="0"/>
              </a:spcAft>
              <a:buClr>
                <a:schemeClr val="dk1"/>
              </a:buClr>
              <a:buSzPts val="3200"/>
              <a:buFont typeface="Arial"/>
              <a:buNone/>
              <a:defRPr b="0" i="0" sz="3200" u="none" cap="none" strike="noStrike">
                <a:solidFill>
                  <a:schemeClr val="dk1"/>
                </a:solidFill>
                <a:latin typeface="Calibri"/>
                <a:ea typeface="Calibri"/>
                <a:cs typeface="Calibri"/>
                <a:sym typeface="Calibri"/>
              </a:defRPr>
            </a:lvl1pPr>
            <a:lvl2pPr lvl="1" marR="0" rtl="0" algn="l">
              <a:lnSpc>
                <a:spcPct val="90000"/>
              </a:lnSpc>
              <a:spcBef>
                <a:spcPts val="50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71" name="Google Shape;71;p27"/>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2" name="Google Shape;72;p2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 name="Google Shape;73;p2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4" name="Google Shape;74;p2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11" Type="http://schemas.openxmlformats.org/officeDocument/2006/relationships/theme" Target="../theme/theme1.xml"/><Relationship Id="rId10" Type="http://schemas.openxmlformats.org/officeDocument/2006/relationships/slideLayout" Target="../slideLayouts/slideLayout9.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18"/>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1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3" name="Google Shape;13;p1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4" name="Google Shape;14;p1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15" name="Google Shape;15;p18"/>
          <p:cNvGrpSpPr/>
          <p:nvPr/>
        </p:nvGrpSpPr>
        <p:grpSpPr>
          <a:xfrm>
            <a:off x="10962132" y="226826"/>
            <a:ext cx="783335" cy="276600"/>
            <a:chOff x="8283500" y="77358"/>
            <a:chExt cx="783335" cy="276600"/>
          </a:xfrm>
        </p:grpSpPr>
        <p:pic>
          <p:nvPicPr>
            <p:cNvPr id="16" name="Google Shape;16;p18"/>
            <p:cNvPicPr preferRelativeResize="0"/>
            <p:nvPr/>
          </p:nvPicPr>
          <p:blipFill rotWithShape="1">
            <a:blip r:embed="rId1">
              <a:alphaModFix/>
            </a:blip>
            <a:srcRect b="0" l="0" r="0" t="0"/>
            <a:stretch/>
          </p:blipFill>
          <p:spPr>
            <a:xfrm>
              <a:off x="8335643" y="101458"/>
              <a:ext cx="731192" cy="228259"/>
            </a:xfrm>
            <a:prstGeom prst="rect">
              <a:avLst/>
            </a:prstGeom>
            <a:noFill/>
            <a:ln>
              <a:noFill/>
            </a:ln>
          </p:spPr>
        </p:pic>
        <p:cxnSp>
          <p:nvCxnSpPr>
            <p:cNvPr id="17" name="Google Shape;17;p18"/>
            <p:cNvCxnSpPr/>
            <p:nvPr/>
          </p:nvCxnSpPr>
          <p:spPr>
            <a:xfrm>
              <a:off x="8283500" y="77358"/>
              <a:ext cx="0" cy="276600"/>
            </a:xfrm>
            <a:prstGeom prst="straightConnector1">
              <a:avLst/>
            </a:prstGeom>
            <a:noFill/>
            <a:ln cap="flat" cmpd="sng" w="9525">
              <a:solidFill>
                <a:srgbClr val="B7B7B7"/>
              </a:solidFill>
              <a:prstDash val="solid"/>
              <a:round/>
              <a:headEnd len="sm" w="sm" type="none"/>
              <a:tailEnd len="sm" w="sm" type="none"/>
            </a:ln>
          </p:spPr>
        </p:cxnSp>
      </p:grpSp>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5.png"/><Relationship Id="rId4" Type="http://schemas.openxmlformats.org/officeDocument/2006/relationships/image" Target="../media/image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16.png"/><Relationship Id="rId4" Type="http://schemas.openxmlformats.org/officeDocument/2006/relationships/image" Target="../media/image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14.png"/><Relationship Id="rId4" Type="http://schemas.openxmlformats.org/officeDocument/2006/relationships/image" Target="../media/image1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1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19.png"/><Relationship Id="rId4" Type="http://schemas.openxmlformats.org/officeDocument/2006/relationships/image" Target="../media/image1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hyperlink" Target="https://github.com/bert-nmt/bert-nmt/tree/master/examples/translation"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1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 Id="rId3" Type="http://schemas.openxmlformats.org/officeDocument/2006/relationships/image" Target="../media/image18.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 Id="rId3" Type="http://schemas.openxmlformats.org/officeDocument/2006/relationships/image" Target="../media/image15.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2.xml"/><Relationship Id="rId3" Type="http://schemas.openxmlformats.org/officeDocument/2006/relationships/image" Target="../media/image8.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1"/>
          <p:cNvSpPr/>
          <p:nvPr/>
        </p:nvSpPr>
        <p:spPr>
          <a:xfrm>
            <a:off x="2401075" y="1569100"/>
            <a:ext cx="7924800" cy="1138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800"/>
              <a:buFont typeface="Arial"/>
              <a:buNone/>
            </a:pPr>
            <a:r>
              <a:rPr b="0" i="0" lang="en-US" sz="2800" u="none" cap="none" strike="noStrike">
                <a:solidFill>
                  <a:schemeClr val="dk1"/>
                </a:solidFill>
                <a:latin typeface="Nunito"/>
                <a:ea typeface="Nunito"/>
                <a:cs typeface="Nunito"/>
                <a:sym typeface="Nunito"/>
              </a:rPr>
              <a:t>UE18CS334 –NLP Project Phase – 1</a:t>
            </a:r>
            <a:endParaRPr b="0" i="0" sz="1400" u="none" cap="none" strike="noStrike">
              <a:solidFill>
                <a:srgbClr val="000000"/>
              </a:solidFill>
              <a:latin typeface="Nunito"/>
              <a:ea typeface="Nunito"/>
              <a:cs typeface="Nunito"/>
              <a:sym typeface="Nunito"/>
            </a:endParaRPr>
          </a:p>
          <a:p>
            <a:pPr indent="0" lvl="0" marL="0" marR="0" rtl="0" algn="ctr">
              <a:lnSpc>
                <a:spcPct val="100000"/>
              </a:lnSpc>
              <a:spcBef>
                <a:spcPts val="0"/>
              </a:spcBef>
              <a:spcAft>
                <a:spcPts val="0"/>
              </a:spcAft>
              <a:buClr>
                <a:srgbClr val="000000"/>
              </a:buClr>
              <a:buSzPts val="4000"/>
              <a:buFont typeface="Arial"/>
              <a:buNone/>
            </a:pPr>
            <a:r>
              <a:rPr b="0" i="0" lang="en-US" sz="4000" u="none" cap="none" strike="noStrike">
                <a:solidFill>
                  <a:schemeClr val="dk1"/>
                </a:solidFill>
                <a:latin typeface="Nunito"/>
                <a:ea typeface="Nunito"/>
                <a:cs typeface="Nunito"/>
                <a:sym typeface="Nunito"/>
              </a:rPr>
              <a:t> </a:t>
            </a:r>
            <a:endParaRPr b="0" i="0" sz="1400" u="none" cap="none" strike="noStrike">
              <a:solidFill>
                <a:srgbClr val="000000"/>
              </a:solidFill>
              <a:latin typeface="Nunito"/>
              <a:ea typeface="Nunito"/>
              <a:cs typeface="Nunito"/>
              <a:sym typeface="Nunito"/>
            </a:endParaRPr>
          </a:p>
        </p:txBody>
      </p:sp>
      <p:sp>
        <p:nvSpPr>
          <p:cNvPr id="80" name="Google Shape;80;p1"/>
          <p:cNvSpPr txBox="1"/>
          <p:nvPr/>
        </p:nvSpPr>
        <p:spPr>
          <a:xfrm>
            <a:off x="1855705" y="2707900"/>
            <a:ext cx="8801100" cy="2643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0033CC"/>
                </a:solidFill>
                <a:latin typeface="Nunito"/>
                <a:ea typeface="Nunito"/>
                <a:cs typeface="Nunito"/>
                <a:sym typeface="Nunito"/>
              </a:rPr>
              <a:t>Project Title    :       </a:t>
            </a:r>
            <a:r>
              <a:rPr b="0" i="0" lang="en-US" sz="2400" u="none" cap="none" strike="noStrike">
                <a:solidFill>
                  <a:srgbClr val="2F5496"/>
                </a:solidFill>
                <a:latin typeface="Nunito"/>
                <a:ea typeface="Nunito"/>
                <a:cs typeface="Nunito"/>
                <a:sym typeface="Nunito"/>
              </a:rPr>
              <a:t>English to Kannada Translator</a:t>
            </a:r>
            <a:endParaRPr b="0" i="0" sz="2400" u="none" cap="none" strike="noStrike">
              <a:solidFill>
                <a:srgbClr val="2F5496"/>
              </a:solidFill>
              <a:latin typeface="Nunito"/>
              <a:ea typeface="Nunito"/>
              <a:cs typeface="Nunito"/>
              <a:sym typeface="Nunito"/>
            </a:endParaRPr>
          </a:p>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0033CC"/>
                </a:solidFill>
                <a:latin typeface="Nunito"/>
                <a:ea typeface="Nunito"/>
                <a:cs typeface="Nunito"/>
                <a:sym typeface="Nunito"/>
              </a:rPr>
              <a:t>Team ID          :       </a:t>
            </a:r>
            <a:r>
              <a:rPr b="0" i="0" lang="en-US" sz="2400" u="none" cap="none" strike="noStrike">
                <a:solidFill>
                  <a:srgbClr val="2F5496"/>
                </a:solidFill>
                <a:latin typeface="Nunito"/>
                <a:ea typeface="Nunito"/>
                <a:cs typeface="Nunito"/>
                <a:sym typeface="Nunito"/>
              </a:rPr>
              <a:t>18</a:t>
            </a:r>
            <a:endParaRPr b="0" i="0" sz="2400" u="none" cap="none" strike="noStrike">
              <a:solidFill>
                <a:srgbClr val="2F5496"/>
              </a:solidFill>
              <a:latin typeface="Nunito"/>
              <a:ea typeface="Nunito"/>
              <a:cs typeface="Nunito"/>
              <a:sym typeface="Nunito"/>
            </a:endParaRPr>
          </a:p>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0033CC"/>
                </a:solidFill>
                <a:latin typeface="Nunito"/>
                <a:ea typeface="Nunito"/>
                <a:cs typeface="Nunito"/>
                <a:sym typeface="Nunito"/>
              </a:rPr>
              <a:t>Project Guide  </a:t>
            </a:r>
            <a:r>
              <a:rPr b="0" i="0" lang="en-US" sz="2400" u="none" cap="none" strike="noStrike">
                <a:solidFill>
                  <a:srgbClr val="2F5496"/>
                </a:solidFill>
                <a:latin typeface="Nunito"/>
                <a:ea typeface="Nunito"/>
                <a:cs typeface="Nunito"/>
                <a:sym typeface="Nunito"/>
              </a:rPr>
              <a:t>:       Dr. Mamatha H.R.</a:t>
            </a:r>
            <a:endParaRPr b="0" i="0" sz="2400" u="none" cap="none" strike="noStrike">
              <a:solidFill>
                <a:srgbClr val="2F5496"/>
              </a:solidFill>
              <a:latin typeface="Nunito"/>
              <a:ea typeface="Nunito"/>
              <a:cs typeface="Nunito"/>
              <a:sym typeface="Nunito"/>
            </a:endParaRPr>
          </a:p>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0033CC"/>
                </a:solidFill>
                <a:latin typeface="Nunito"/>
                <a:ea typeface="Nunito"/>
                <a:cs typeface="Nunito"/>
                <a:sym typeface="Nunito"/>
              </a:rPr>
              <a:t>Project Team  :       </a:t>
            </a:r>
            <a:r>
              <a:rPr b="0" i="0" lang="en-US" sz="2400" u="none" cap="none" strike="noStrike">
                <a:solidFill>
                  <a:srgbClr val="2F5496"/>
                </a:solidFill>
                <a:latin typeface="Nunito"/>
                <a:ea typeface="Nunito"/>
                <a:cs typeface="Nunito"/>
                <a:sym typeface="Nunito"/>
              </a:rPr>
              <a:t>Shree Akshaya A T – PES120181466</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2F5496"/>
                </a:solidFill>
                <a:latin typeface="Nunito"/>
                <a:ea typeface="Nunito"/>
                <a:cs typeface="Nunito"/>
                <a:sym typeface="Nunito"/>
              </a:rPr>
              <a:t>                                 Shruthi Shankaran – PES120181677</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2F5496"/>
                </a:solidFill>
                <a:latin typeface="Nunito"/>
                <a:ea typeface="Nunito"/>
                <a:cs typeface="Nunito"/>
                <a:sym typeface="Nunito"/>
              </a:rPr>
              <a:t>                                 H M Thrupthi – PES120181987</a:t>
            </a:r>
            <a:endParaRPr b="0" i="0" sz="2400" u="none" cap="none" strike="noStrike">
              <a:solidFill>
                <a:srgbClr val="2F5496"/>
              </a:solidFill>
              <a:latin typeface="Nunito"/>
              <a:ea typeface="Nunito"/>
              <a:cs typeface="Nunito"/>
              <a:sym typeface="Nunito"/>
            </a:endParaRPr>
          </a:p>
          <a:p>
            <a:pPr indent="0" lvl="0" marL="0" marR="0" rtl="0" algn="l">
              <a:lnSpc>
                <a:spcPct val="100000"/>
              </a:lnSpc>
              <a:spcBef>
                <a:spcPts val="0"/>
              </a:spcBef>
              <a:spcAft>
                <a:spcPts val="0"/>
              </a:spcAft>
              <a:buClr>
                <a:srgbClr val="000000"/>
              </a:buClr>
              <a:buSzPts val="2400"/>
              <a:buFont typeface="Arial"/>
              <a:buNone/>
            </a:pPr>
            <a:br>
              <a:rPr b="0" i="0" lang="en-US" sz="2400" u="none" cap="none" strike="noStrike">
                <a:solidFill>
                  <a:srgbClr val="000000"/>
                </a:solidFill>
                <a:latin typeface="Nunito"/>
                <a:ea typeface="Nunito"/>
                <a:cs typeface="Nunito"/>
                <a:sym typeface="Nunito"/>
              </a:rPr>
            </a:br>
            <a:r>
              <a:rPr b="0" i="0" lang="en-US" sz="2400" u="none" cap="none" strike="noStrike">
                <a:solidFill>
                  <a:srgbClr val="000000"/>
                </a:solidFill>
                <a:latin typeface="Arial"/>
                <a:ea typeface="Arial"/>
                <a:cs typeface="Arial"/>
                <a:sym typeface="Arial"/>
              </a:rPr>
              <a:t>  </a:t>
            </a:r>
            <a:endParaRPr b="0" i="0" sz="2400" u="none" cap="none" strike="noStrike">
              <a:solidFill>
                <a:srgbClr val="0033CC"/>
              </a:solidFill>
              <a:latin typeface="Nunito"/>
              <a:ea typeface="Nunito"/>
              <a:cs typeface="Nunito"/>
              <a:sym typeface="Nuni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gaed6f3d5dd_0_40"/>
          <p:cNvSpPr/>
          <p:nvPr/>
        </p:nvSpPr>
        <p:spPr>
          <a:xfrm>
            <a:off x="2031900" y="1238254"/>
            <a:ext cx="10160100" cy="36600"/>
          </a:xfrm>
          <a:prstGeom prst="rect">
            <a:avLst/>
          </a:prstGeom>
          <a:solidFill>
            <a:srgbClr val="33CCC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52" name="Google Shape;152;gaed6f3d5dd_0_40"/>
          <p:cNvSpPr txBox="1"/>
          <p:nvPr/>
        </p:nvSpPr>
        <p:spPr>
          <a:xfrm>
            <a:off x="418200" y="757250"/>
            <a:ext cx="10383300" cy="414300"/>
          </a:xfrm>
          <a:prstGeom prst="rect">
            <a:avLst/>
          </a:prstGeom>
          <a:noFill/>
          <a:ln>
            <a:noFill/>
          </a:ln>
        </p:spPr>
        <p:txBody>
          <a:bodyPr anchorCtr="0" anchor="t" bIns="91425" lIns="91425" spcFirstLastPara="1" rIns="91425" wrap="square" tIns="91425">
            <a:noAutofit/>
          </a:bodyPr>
          <a:lstStyle/>
          <a:p>
            <a:pPr indent="-342891" lvl="0" marL="342891" marR="0" rtl="0" algn="l">
              <a:lnSpc>
                <a:spcPct val="100000"/>
              </a:lnSpc>
              <a:spcBef>
                <a:spcPts val="0"/>
              </a:spcBef>
              <a:spcAft>
                <a:spcPts val="0"/>
              </a:spcAft>
              <a:buClr>
                <a:srgbClr val="000000"/>
              </a:buClr>
              <a:buSzPts val="2400"/>
              <a:buFont typeface="Arial"/>
              <a:buNone/>
            </a:pPr>
            <a:r>
              <a:rPr b="1" i="0" lang="en-US" sz="2400" u="none" cap="none" strike="noStrike">
                <a:solidFill>
                  <a:schemeClr val="dk1"/>
                </a:solidFill>
                <a:latin typeface="PT Sans Narrow"/>
                <a:ea typeface="PT Sans Narrow"/>
                <a:cs typeface="PT Sans Narrow"/>
                <a:sym typeface="PT Sans Narrow"/>
              </a:rPr>
              <a:t>                                        </a:t>
            </a:r>
            <a:r>
              <a:rPr b="1" i="0" lang="en-US" sz="2400" u="none" cap="none" strike="noStrike">
                <a:solidFill>
                  <a:srgbClr val="000000"/>
                </a:solidFill>
                <a:latin typeface="PT Sans Narrow"/>
                <a:ea typeface="PT Sans Narrow"/>
                <a:cs typeface="PT Sans Narrow"/>
                <a:sym typeface="PT Sans Narrow"/>
              </a:rPr>
              <a:t> Methodology proposed/implemented in the paper</a:t>
            </a:r>
            <a:endParaRPr b="1" i="0" sz="2400" u="none" cap="none" strike="noStrike">
              <a:solidFill>
                <a:srgbClr val="000000"/>
              </a:solidFill>
              <a:latin typeface="PT Sans Narrow"/>
              <a:ea typeface="PT Sans Narrow"/>
              <a:cs typeface="PT Sans Narrow"/>
              <a:sym typeface="PT Sans Narrow"/>
            </a:endParaRPr>
          </a:p>
        </p:txBody>
      </p:sp>
      <p:sp>
        <p:nvSpPr>
          <p:cNvPr id="153" name="Google Shape;153;gaed6f3d5dd_0_40"/>
          <p:cNvSpPr txBox="1"/>
          <p:nvPr/>
        </p:nvSpPr>
        <p:spPr>
          <a:xfrm>
            <a:off x="210525" y="1341650"/>
            <a:ext cx="11485200" cy="50796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480"/>
              </a:spcBef>
              <a:spcAft>
                <a:spcPts val="0"/>
              </a:spcAft>
              <a:buClr>
                <a:srgbClr val="000000"/>
              </a:buClr>
              <a:buSzPts val="1900"/>
              <a:buFont typeface="Arial"/>
              <a:buNone/>
            </a:pPr>
            <a:r>
              <a:rPr b="0" i="0" lang="en-US" sz="1900" u="none" cap="none" strike="noStrike">
                <a:solidFill>
                  <a:schemeClr val="dk1"/>
                </a:solidFill>
                <a:latin typeface="Arial"/>
                <a:ea typeface="Arial"/>
                <a:cs typeface="Arial"/>
                <a:sym typeface="Arial"/>
              </a:rPr>
              <a:t>The following approach is designed to produce an system in translating English into Kannada/Telugu by using the 4 basic sentence patterns as a template. The outline of the system is as follows:</a:t>
            </a:r>
            <a:r>
              <a:rPr b="0" i="0" lang="en-US" sz="1800" u="none" cap="none" strike="noStrike">
                <a:solidFill>
                  <a:schemeClr val="dk1"/>
                </a:solidFill>
                <a:latin typeface="Arial"/>
                <a:ea typeface="Arial"/>
                <a:cs typeface="Arial"/>
                <a:sym typeface="Arial"/>
              </a:rPr>
              <a:t> </a:t>
            </a:r>
            <a:endParaRPr b="0" i="0" sz="1800" u="none" cap="none" strike="noStrike">
              <a:solidFill>
                <a:schemeClr val="dk1"/>
              </a:solidFill>
              <a:latin typeface="Arial"/>
              <a:ea typeface="Arial"/>
              <a:cs typeface="Arial"/>
              <a:sym typeface="Arial"/>
            </a:endParaRPr>
          </a:p>
          <a:p>
            <a:pPr indent="0" lvl="0" marL="0" marR="0" rtl="0" algn="just">
              <a:lnSpc>
                <a:spcPct val="100000"/>
              </a:lnSpc>
              <a:spcBef>
                <a:spcPts val="48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just">
              <a:lnSpc>
                <a:spcPct val="100000"/>
              </a:lnSpc>
              <a:spcBef>
                <a:spcPts val="48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1. </a:t>
            </a:r>
            <a:r>
              <a:rPr b="1" i="0" lang="en-US" sz="1800" u="none" cap="none" strike="noStrike">
                <a:solidFill>
                  <a:srgbClr val="0000FF"/>
                </a:solidFill>
                <a:latin typeface="Arial"/>
                <a:ea typeface="Arial"/>
                <a:cs typeface="Arial"/>
                <a:sym typeface="Arial"/>
              </a:rPr>
              <a:t>Morphological analysis :</a:t>
            </a:r>
            <a:r>
              <a:rPr b="1" i="0" lang="en-US" sz="1800" u="none" cap="none" strike="noStrike">
                <a:solidFill>
                  <a:schemeClr val="dk1"/>
                </a:solidFill>
                <a:latin typeface="Arial"/>
                <a:ea typeface="Arial"/>
                <a:cs typeface="Arial"/>
                <a:sym typeface="Arial"/>
              </a:rPr>
              <a:t> </a:t>
            </a:r>
            <a:r>
              <a:rPr b="0" i="0" lang="en-US" sz="1800" u="none" cap="none" strike="noStrike">
                <a:solidFill>
                  <a:schemeClr val="dk1"/>
                </a:solidFill>
                <a:latin typeface="Calibri"/>
                <a:ea typeface="Calibri"/>
                <a:cs typeface="Calibri"/>
                <a:sym typeface="Calibri"/>
              </a:rPr>
              <a:t>An input sentence is first segmented into a word, written English sentences are automatically segmented, i.e, each word is separated by a pause or space, then analyzed morphologically into a morpheme (in the form of a stem or root ) by applying morphological analysis rules .</a:t>
            </a:r>
            <a:endParaRPr b="0" i="0" sz="1800" u="none" cap="none" strike="noStrike">
              <a:solidFill>
                <a:schemeClr val="dk1"/>
              </a:solidFill>
              <a:latin typeface="Calibri"/>
              <a:ea typeface="Calibri"/>
              <a:cs typeface="Calibri"/>
              <a:sym typeface="Calibri"/>
            </a:endParaRPr>
          </a:p>
          <a:p>
            <a:pPr indent="0" lvl="0" marL="0" marR="0" rtl="0" algn="just">
              <a:lnSpc>
                <a:spcPct val="100000"/>
              </a:lnSpc>
              <a:spcBef>
                <a:spcPts val="48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a:p>
            <a:pPr indent="0" lvl="0" marL="0" marR="0" rtl="0" algn="just">
              <a:lnSpc>
                <a:spcPct val="100000"/>
              </a:lnSpc>
              <a:spcBef>
                <a:spcPts val="48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2. </a:t>
            </a:r>
            <a:r>
              <a:rPr b="1" i="0" lang="en-US" sz="1800" u="none" cap="none" strike="noStrike">
                <a:solidFill>
                  <a:srgbClr val="0000FF"/>
                </a:solidFill>
                <a:latin typeface="Arial"/>
                <a:ea typeface="Arial"/>
                <a:cs typeface="Arial"/>
                <a:sym typeface="Arial"/>
              </a:rPr>
              <a:t>Pattern mapping</a:t>
            </a:r>
            <a:r>
              <a:rPr b="0" i="0" lang="en-US" sz="1800" u="none" cap="none" strike="noStrike">
                <a:solidFill>
                  <a:srgbClr val="0000FF"/>
                </a:solidFill>
                <a:latin typeface="Arial"/>
                <a:ea typeface="Arial"/>
                <a:cs typeface="Arial"/>
                <a:sym typeface="Arial"/>
              </a:rPr>
              <a:t> </a:t>
            </a:r>
            <a:r>
              <a:rPr b="1" i="0" lang="en-US" sz="1800" u="none" cap="none" strike="noStrike">
                <a:solidFill>
                  <a:srgbClr val="0000FF"/>
                </a:solidFill>
                <a:latin typeface="Arial"/>
                <a:ea typeface="Arial"/>
                <a:cs typeface="Arial"/>
                <a:sym typeface="Arial"/>
              </a:rPr>
              <a:t>:</a:t>
            </a:r>
            <a:r>
              <a:rPr b="1" i="0" lang="en-US" sz="1800" u="none" cap="none" strike="noStrike">
                <a:solidFill>
                  <a:schemeClr val="dk1"/>
                </a:solidFill>
                <a:latin typeface="Arial"/>
                <a:ea typeface="Arial"/>
                <a:cs typeface="Arial"/>
                <a:sym typeface="Arial"/>
              </a:rPr>
              <a:t> </a:t>
            </a:r>
            <a:r>
              <a:rPr b="0" i="0" lang="en-US" sz="1800" u="none" cap="none" strike="noStrike">
                <a:solidFill>
                  <a:schemeClr val="dk1"/>
                </a:solidFill>
                <a:latin typeface="Arial"/>
                <a:ea typeface="Arial"/>
                <a:cs typeface="Arial"/>
                <a:sym typeface="Arial"/>
              </a:rPr>
              <a:t>In</a:t>
            </a:r>
            <a:r>
              <a:rPr b="1" i="0" lang="en-US" sz="1800" u="none" cap="none" strike="noStrike">
                <a:solidFill>
                  <a:schemeClr val="dk1"/>
                </a:solidFill>
                <a:latin typeface="Arial"/>
                <a:ea typeface="Arial"/>
                <a:cs typeface="Arial"/>
                <a:sym typeface="Arial"/>
              </a:rPr>
              <a:t> </a:t>
            </a:r>
            <a:r>
              <a:rPr b="0" i="0" lang="en-US" sz="1800" u="none" cap="none" strike="noStrike">
                <a:solidFill>
                  <a:schemeClr val="dk1"/>
                </a:solidFill>
                <a:latin typeface="Calibri"/>
                <a:ea typeface="Calibri"/>
                <a:cs typeface="Calibri"/>
                <a:sym typeface="Calibri"/>
              </a:rPr>
              <a:t>Pattern mapping or transfer between the two languages involved a few steps. </a:t>
            </a:r>
            <a:endParaRPr b="0" i="0" sz="1800" u="none" cap="none" strike="noStrike">
              <a:solidFill>
                <a:schemeClr val="dk1"/>
              </a:solidFill>
              <a:latin typeface="Calibri"/>
              <a:ea typeface="Calibri"/>
              <a:cs typeface="Calibri"/>
              <a:sym typeface="Calibri"/>
            </a:endParaRPr>
          </a:p>
          <a:p>
            <a:pPr indent="-342900" lvl="0" marL="457200" marR="0" rtl="0" algn="just">
              <a:lnSpc>
                <a:spcPct val="100000"/>
              </a:lnSpc>
              <a:spcBef>
                <a:spcPts val="480"/>
              </a:spcBef>
              <a:spcAft>
                <a:spcPts val="0"/>
              </a:spcAft>
              <a:buClr>
                <a:srgbClr val="434343"/>
              </a:buClr>
              <a:buSzPts val="1800"/>
              <a:buFont typeface="Calibri"/>
              <a:buChar char="●"/>
            </a:pPr>
            <a:r>
              <a:rPr b="0" i="0" lang="en-US" sz="1800" u="none" cap="none" strike="noStrike">
                <a:solidFill>
                  <a:schemeClr val="dk1"/>
                </a:solidFill>
                <a:latin typeface="Calibri"/>
                <a:ea typeface="Calibri"/>
                <a:cs typeface="Calibri"/>
                <a:sym typeface="Calibri"/>
              </a:rPr>
              <a:t>First, an English input sentence is syntactically analyzed into a series of non-terminal symbols (NP, VI, VT, ADJ, etc.). </a:t>
            </a:r>
            <a:endParaRPr b="0" i="0" sz="1800" u="none" cap="none" strike="noStrike">
              <a:solidFill>
                <a:schemeClr val="dk1"/>
              </a:solidFill>
              <a:latin typeface="Calibri"/>
              <a:ea typeface="Calibri"/>
              <a:cs typeface="Calibri"/>
              <a:sym typeface="Calibri"/>
            </a:endParaRPr>
          </a:p>
          <a:p>
            <a:pPr indent="-342900" lvl="0" marL="457200" marR="0" rtl="0" algn="just">
              <a:lnSpc>
                <a:spcPct val="100000"/>
              </a:lnSpc>
              <a:spcBef>
                <a:spcPts val="0"/>
              </a:spcBef>
              <a:spcAft>
                <a:spcPts val="0"/>
              </a:spcAft>
              <a:buClr>
                <a:srgbClr val="434343"/>
              </a:buClr>
              <a:buSzPts val="1800"/>
              <a:buFont typeface="Calibri"/>
              <a:buChar char="●"/>
            </a:pPr>
            <a:r>
              <a:rPr b="0" i="0" lang="en-US" sz="1800" u="none" cap="none" strike="noStrike">
                <a:solidFill>
                  <a:schemeClr val="dk1"/>
                </a:solidFill>
                <a:latin typeface="Calibri"/>
                <a:ea typeface="Calibri"/>
                <a:cs typeface="Calibri"/>
                <a:sym typeface="Calibri"/>
              </a:rPr>
              <a:t>This string will be checked with the table of E-K sentence pattern mapping . </a:t>
            </a:r>
            <a:endParaRPr b="0" i="0" sz="1800" u="none" cap="none" strike="noStrike">
              <a:solidFill>
                <a:schemeClr val="dk1"/>
              </a:solidFill>
              <a:latin typeface="Calibri"/>
              <a:ea typeface="Calibri"/>
              <a:cs typeface="Calibri"/>
              <a:sym typeface="Calibri"/>
            </a:endParaRPr>
          </a:p>
          <a:p>
            <a:pPr indent="-342900" lvl="0" marL="457200" marR="0" rtl="0" algn="just">
              <a:lnSpc>
                <a:spcPct val="100000"/>
              </a:lnSpc>
              <a:spcBef>
                <a:spcPts val="0"/>
              </a:spcBef>
              <a:spcAft>
                <a:spcPts val="0"/>
              </a:spcAft>
              <a:buClr>
                <a:srgbClr val="434343"/>
              </a:buClr>
              <a:buSzPts val="1800"/>
              <a:buFont typeface="Calibri"/>
              <a:buChar char="●"/>
            </a:pPr>
            <a:r>
              <a:rPr b="0" i="0" lang="en-US" sz="1800" u="none" cap="none" strike="noStrike">
                <a:solidFill>
                  <a:schemeClr val="dk1"/>
                </a:solidFill>
                <a:latin typeface="Calibri"/>
                <a:ea typeface="Calibri"/>
                <a:cs typeface="Calibri"/>
                <a:sym typeface="Calibri"/>
              </a:rPr>
              <a:t>If the pattern of input sentence is identical to any pattern of English, it will be mapped to the Kannada/Telugu sentence pattern that is correspondent. </a:t>
            </a:r>
            <a:endParaRPr b="0" i="0" sz="1800" u="none" cap="none" strike="noStrike">
              <a:solidFill>
                <a:schemeClr val="dk1"/>
              </a:solidFill>
              <a:latin typeface="Calibri"/>
              <a:ea typeface="Calibri"/>
              <a:cs typeface="Calibri"/>
              <a:sym typeface="Calibri"/>
            </a:endParaRPr>
          </a:p>
          <a:p>
            <a:pPr indent="0" lvl="0" marL="0" marR="0" rtl="0" algn="just">
              <a:lnSpc>
                <a:spcPct val="100000"/>
              </a:lnSpc>
              <a:spcBef>
                <a:spcPts val="48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a:p>
            <a:pPr indent="0" lvl="0" marL="0" marR="0" rtl="0" algn="just">
              <a:lnSpc>
                <a:spcPct val="100000"/>
              </a:lnSpc>
              <a:spcBef>
                <a:spcPts val="48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3. </a:t>
            </a:r>
            <a:r>
              <a:rPr b="1" i="0" lang="en-US" sz="1800" u="none" cap="none" strike="noStrike">
                <a:solidFill>
                  <a:srgbClr val="0000FF"/>
                </a:solidFill>
                <a:latin typeface="Arial"/>
                <a:ea typeface="Arial"/>
                <a:cs typeface="Arial"/>
                <a:sym typeface="Arial"/>
              </a:rPr>
              <a:t>Looking up bilingual dictionary : </a:t>
            </a:r>
            <a:r>
              <a:rPr b="0" i="0" lang="en-US" sz="1800" u="none" cap="none" strike="noStrike">
                <a:solidFill>
                  <a:srgbClr val="000000"/>
                </a:solidFill>
                <a:latin typeface="Calibri"/>
                <a:ea typeface="Calibri"/>
                <a:cs typeface="Calibri"/>
                <a:sym typeface="Calibri"/>
              </a:rPr>
              <a:t>The bilingual dictionary of 10,000 entries is created in dbase format and looked up for mapping Kannada/Telugu equivalent entries onto the input string. Then a Kannada/Telugu output sentence is generated. </a:t>
            </a: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gbfaaf636db_0_17"/>
          <p:cNvSpPr txBox="1"/>
          <p:nvPr/>
        </p:nvSpPr>
        <p:spPr>
          <a:xfrm>
            <a:off x="0" y="771525"/>
            <a:ext cx="10372800" cy="923400"/>
          </a:xfrm>
          <a:prstGeom prst="rect">
            <a:avLst/>
          </a:prstGeom>
          <a:noFill/>
          <a:ln>
            <a:noFill/>
          </a:ln>
        </p:spPr>
        <p:txBody>
          <a:bodyPr anchorCtr="0" anchor="t" bIns="91425" lIns="91425" spcFirstLastPara="1" rIns="91425" wrap="square" tIns="91425">
            <a:spAutoFit/>
          </a:bodyPr>
          <a:lstStyle/>
          <a:p>
            <a:pPr indent="-342891" lvl="0" marL="342891" marR="0" rtl="0" algn="l">
              <a:lnSpc>
                <a:spcPct val="100000"/>
              </a:lnSpc>
              <a:spcBef>
                <a:spcPts val="0"/>
              </a:spcBef>
              <a:spcAft>
                <a:spcPts val="0"/>
              </a:spcAft>
              <a:buClr>
                <a:srgbClr val="000000"/>
              </a:buClr>
              <a:buSzPts val="2400"/>
              <a:buFont typeface="Arial"/>
              <a:buNone/>
            </a:pPr>
            <a:r>
              <a:rPr b="1" i="0" lang="en-US" sz="2400" u="none" cap="none" strike="noStrike">
                <a:solidFill>
                  <a:schemeClr val="dk1"/>
                </a:solidFill>
                <a:latin typeface="PT Sans Narrow"/>
                <a:ea typeface="PT Sans Narrow"/>
                <a:cs typeface="PT Sans Narrow"/>
                <a:sym typeface="PT Sans Narrow"/>
              </a:rPr>
              <a:t>                                         Methodology proposed/implemented in the paper</a:t>
            </a:r>
            <a:endParaRPr b="1" i="0" sz="2400" u="none" cap="none" strike="noStrike">
              <a:solidFill>
                <a:schemeClr val="dk1"/>
              </a:solidFill>
              <a:latin typeface="PT Sans Narrow"/>
              <a:ea typeface="PT Sans Narrow"/>
              <a:cs typeface="PT Sans Narrow"/>
              <a:sym typeface="PT Sans Narrow"/>
            </a:endParaRPr>
          </a:p>
          <a:p>
            <a:pPr indent="-342891" lvl="0" marL="342891" marR="0" rtl="0" algn="l">
              <a:lnSpc>
                <a:spcPct val="100000"/>
              </a:lnSpc>
              <a:spcBef>
                <a:spcPts val="0"/>
              </a:spcBef>
              <a:spcAft>
                <a:spcPts val="0"/>
              </a:spcAft>
              <a:buClr>
                <a:srgbClr val="000000"/>
              </a:buClr>
              <a:buSzPts val="2400"/>
              <a:buFont typeface="Arial"/>
              <a:buNone/>
            </a:pPr>
            <a:r>
              <a:rPr b="1" i="0" lang="en-US" sz="2400" u="none" cap="none" strike="noStrike">
                <a:solidFill>
                  <a:schemeClr val="dk1"/>
                </a:solidFill>
                <a:latin typeface="PT Sans Narrow"/>
                <a:ea typeface="PT Sans Narrow"/>
                <a:cs typeface="PT Sans Narrow"/>
                <a:sym typeface="PT Sans Narrow"/>
              </a:rPr>
              <a:t>                              </a:t>
            </a:r>
            <a:endParaRPr b="1" i="0" sz="2400" u="none" cap="none" strike="noStrike">
              <a:solidFill>
                <a:schemeClr val="dk1"/>
              </a:solidFill>
              <a:latin typeface="PT Sans Narrow"/>
              <a:ea typeface="PT Sans Narrow"/>
              <a:cs typeface="PT Sans Narrow"/>
              <a:sym typeface="PT Sans Narrow"/>
            </a:endParaRPr>
          </a:p>
        </p:txBody>
      </p:sp>
      <p:sp>
        <p:nvSpPr>
          <p:cNvPr id="160" name="Google Shape;160;gbfaaf636db_0_17"/>
          <p:cNvSpPr/>
          <p:nvPr/>
        </p:nvSpPr>
        <p:spPr>
          <a:xfrm>
            <a:off x="2031900" y="1238254"/>
            <a:ext cx="10160100" cy="36600"/>
          </a:xfrm>
          <a:prstGeom prst="rect">
            <a:avLst/>
          </a:prstGeom>
          <a:solidFill>
            <a:srgbClr val="33CCC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61" name="Google Shape;161;gbfaaf636db_0_17"/>
          <p:cNvSpPr txBox="1"/>
          <p:nvPr/>
        </p:nvSpPr>
        <p:spPr>
          <a:xfrm>
            <a:off x="214325" y="1614500"/>
            <a:ext cx="11215800" cy="33246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48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4. </a:t>
            </a:r>
            <a:r>
              <a:rPr b="1" i="0" lang="en-US" sz="1800" u="none" cap="none" strike="noStrike">
                <a:solidFill>
                  <a:srgbClr val="0000FF"/>
                </a:solidFill>
                <a:latin typeface="Arial"/>
                <a:ea typeface="Arial"/>
                <a:cs typeface="Arial"/>
                <a:sym typeface="Arial"/>
              </a:rPr>
              <a:t>Possible Combinations :</a:t>
            </a:r>
            <a:r>
              <a:rPr b="1" i="0" lang="en-US" sz="1800" u="none" cap="none" strike="noStrike">
                <a:solidFill>
                  <a:schemeClr val="dk1"/>
                </a:solidFill>
                <a:latin typeface="Arial"/>
                <a:ea typeface="Arial"/>
                <a:cs typeface="Arial"/>
                <a:sym typeface="Arial"/>
              </a:rPr>
              <a:t> </a:t>
            </a:r>
            <a:r>
              <a:rPr b="0" i="0" lang="en-US" sz="1800" u="none" cap="none" strike="noStrike">
                <a:solidFill>
                  <a:schemeClr val="dk1"/>
                </a:solidFill>
                <a:latin typeface="Calibri"/>
                <a:ea typeface="Calibri"/>
                <a:cs typeface="Calibri"/>
                <a:sym typeface="Calibri"/>
              </a:rPr>
              <a:t>In this step the statistical method is used to calculate the probabilities of word that should be translated. It involves steps as follows:</a:t>
            </a:r>
            <a:endParaRPr b="0" i="0" sz="1800" u="none" cap="none" strike="noStrike">
              <a:solidFill>
                <a:schemeClr val="dk1"/>
              </a:solidFill>
              <a:latin typeface="Calibri"/>
              <a:ea typeface="Calibri"/>
              <a:cs typeface="Calibri"/>
              <a:sym typeface="Calibri"/>
            </a:endParaRPr>
          </a:p>
          <a:p>
            <a:pPr indent="-342900" lvl="0" marL="457200" marR="0" rtl="0" algn="just">
              <a:lnSpc>
                <a:spcPct val="100000"/>
              </a:lnSpc>
              <a:spcBef>
                <a:spcPts val="480"/>
              </a:spcBef>
              <a:spcAft>
                <a:spcPts val="0"/>
              </a:spcAft>
              <a:buClr>
                <a:schemeClr val="dk1"/>
              </a:buClr>
              <a:buSzPts val="1800"/>
              <a:buFont typeface="Calibri"/>
              <a:buChar char="●"/>
            </a:pPr>
            <a:r>
              <a:rPr b="0" i="0" lang="en-US" sz="1800" u="none" cap="none" strike="noStrike">
                <a:solidFill>
                  <a:schemeClr val="dk1"/>
                </a:solidFill>
                <a:latin typeface="Calibri"/>
                <a:ea typeface="Calibri"/>
                <a:cs typeface="Calibri"/>
                <a:sym typeface="Calibri"/>
              </a:rPr>
              <a:t>Search through the statistical data stored and pick out the most likely word for translation. </a:t>
            </a:r>
            <a:endParaRPr b="0" i="0" sz="1800" u="none" cap="none" strike="noStrike">
              <a:solidFill>
                <a:schemeClr val="dk1"/>
              </a:solidFill>
              <a:latin typeface="Calibri"/>
              <a:ea typeface="Calibri"/>
              <a:cs typeface="Calibri"/>
              <a:sym typeface="Calibri"/>
            </a:endParaRPr>
          </a:p>
          <a:p>
            <a:pPr indent="-342900" lvl="0" marL="457200" marR="0" rtl="0" algn="just">
              <a:lnSpc>
                <a:spcPct val="100000"/>
              </a:lnSpc>
              <a:spcBef>
                <a:spcPts val="0"/>
              </a:spcBef>
              <a:spcAft>
                <a:spcPts val="0"/>
              </a:spcAft>
              <a:buClr>
                <a:schemeClr val="dk1"/>
              </a:buClr>
              <a:buSzPts val="1800"/>
              <a:buFont typeface="Calibri"/>
              <a:buChar char="●"/>
            </a:pPr>
            <a:r>
              <a:rPr b="0" i="0" lang="en-US" sz="1800" u="none" cap="none" strike="noStrike">
                <a:solidFill>
                  <a:schemeClr val="dk1"/>
                </a:solidFill>
                <a:latin typeface="Calibri"/>
                <a:ea typeface="Calibri"/>
                <a:cs typeface="Calibri"/>
                <a:sym typeface="Calibri"/>
              </a:rPr>
              <a:t>With this method, elimination of a large number of possible combinations or candidate sentences is done. </a:t>
            </a:r>
            <a:endParaRPr b="0" i="0" sz="1800" u="none" cap="none" strike="noStrike">
              <a:solidFill>
                <a:schemeClr val="dk1"/>
              </a:solidFill>
              <a:latin typeface="Calibri"/>
              <a:ea typeface="Calibri"/>
              <a:cs typeface="Calibri"/>
              <a:sym typeface="Calibri"/>
            </a:endParaRPr>
          </a:p>
          <a:p>
            <a:pPr indent="-342900" lvl="0" marL="457200" marR="0" rtl="0" algn="just">
              <a:lnSpc>
                <a:spcPct val="100000"/>
              </a:lnSpc>
              <a:spcBef>
                <a:spcPts val="0"/>
              </a:spcBef>
              <a:spcAft>
                <a:spcPts val="0"/>
              </a:spcAft>
              <a:buClr>
                <a:schemeClr val="dk1"/>
              </a:buClr>
              <a:buSzPts val="1800"/>
              <a:buFont typeface="Calibri"/>
              <a:buChar char="●"/>
            </a:pPr>
            <a:r>
              <a:rPr b="0" i="0" lang="en-US" sz="1800" u="none" cap="none" strike="noStrike">
                <a:solidFill>
                  <a:schemeClr val="dk1"/>
                </a:solidFill>
                <a:latin typeface="Calibri"/>
                <a:ea typeface="Calibri"/>
                <a:cs typeface="Calibri"/>
                <a:sym typeface="Calibri"/>
              </a:rPr>
              <a:t>The output sentences that are ambiguous or have nonsensical meaning will be deleted as much as possible.</a:t>
            </a:r>
            <a:endParaRPr b="0" i="0" sz="1800" u="none" cap="none" strike="noStrike">
              <a:solidFill>
                <a:schemeClr val="dk1"/>
              </a:solidFill>
              <a:latin typeface="Calibri"/>
              <a:ea typeface="Calibri"/>
              <a:cs typeface="Calibri"/>
              <a:sym typeface="Calibri"/>
            </a:endParaRPr>
          </a:p>
          <a:p>
            <a:pPr indent="0" lvl="0" marL="0" marR="0" rtl="0" algn="just">
              <a:lnSpc>
                <a:spcPct val="100000"/>
              </a:lnSpc>
              <a:spcBef>
                <a:spcPts val="48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 After that the output sentences is stored as raw data for further applying an example-based method.</a:t>
            </a:r>
            <a:endParaRPr b="0" i="0" sz="1800" u="none" cap="none" strike="noStrike">
              <a:solidFill>
                <a:schemeClr val="dk1"/>
              </a:solidFill>
              <a:latin typeface="Calibri"/>
              <a:ea typeface="Calibri"/>
              <a:cs typeface="Calibri"/>
              <a:sym typeface="Calibri"/>
            </a:endParaRPr>
          </a:p>
          <a:p>
            <a:pPr indent="0" lvl="0" marL="0" marR="0" rtl="0" algn="just">
              <a:lnSpc>
                <a:spcPct val="100000"/>
              </a:lnSpc>
              <a:spcBef>
                <a:spcPts val="48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a:p>
            <a:pPr indent="0" lvl="0" marL="0" marR="0" rtl="0" algn="just">
              <a:lnSpc>
                <a:spcPct val="100000"/>
              </a:lnSpc>
              <a:spcBef>
                <a:spcPts val="48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 </a:t>
            </a:r>
            <a:r>
              <a:rPr b="0" i="0" lang="en-US" sz="1800" u="none" cap="none" strike="noStrike">
                <a:solidFill>
                  <a:srgbClr val="BF9000"/>
                </a:solidFill>
                <a:latin typeface="Arial"/>
                <a:ea typeface="Arial"/>
                <a:cs typeface="Arial"/>
                <a:sym typeface="Arial"/>
              </a:rPr>
              <a:t>Sample result for English-Kannada for Sentence Translation by this model implemented in the paper</a:t>
            </a:r>
            <a:endParaRPr b="0" i="0" sz="1800" u="none" cap="none" strike="noStrike">
              <a:solidFill>
                <a:srgbClr val="BF9000"/>
              </a:solidFill>
              <a:latin typeface="Arial"/>
              <a:ea typeface="Arial"/>
              <a:cs typeface="Arial"/>
              <a:sym typeface="Arial"/>
            </a:endParaRPr>
          </a:p>
          <a:p>
            <a:pPr indent="0" lvl="0" marL="0" marR="0" rtl="0" algn="just">
              <a:lnSpc>
                <a:spcPct val="100000"/>
              </a:lnSpc>
              <a:spcBef>
                <a:spcPts val="480"/>
              </a:spcBef>
              <a:spcAft>
                <a:spcPts val="0"/>
              </a:spcAft>
              <a:buClr>
                <a:srgbClr val="000000"/>
              </a:buClr>
              <a:buSzPts val="1800"/>
              <a:buFont typeface="Arial"/>
              <a:buNone/>
            </a:pPr>
            <a:r>
              <a:t/>
            </a:r>
            <a:endParaRPr b="0" i="0" sz="1800" u="none" cap="none" strike="noStrike">
              <a:solidFill>
                <a:srgbClr val="BF9000"/>
              </a:solidFill>
              <a:latin typeface="Arial"/>
              <a:ea typeface="Arial"/>
              <a:cs typeface="Arial"/>
              <a:sym typeface="Arial"/>
            </a:endParaRPr>
          </a:p>
          <a:p>
            <a:pPr indent="0" lvl="0" marL="0" marR="0" rtl="0" algn="just">
              <a:lnSpc>
                <a:spcPct val="100000"/>
              </a:lnSpc>
              <a:spcBef>
                <a:spcPts val="48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pic>
        <p:nvPicPr>
          <p:cNvPr id="162" name="Google Shape;162;gbfaaf636db_0_17"/>
          <p:cNvPicPr preferRelativeResize="0"/>
          <p:nvPr/>
        </p:nvPicPr>
        <p:blipFill rotWithShape="1">
          <a:blip r:embed="rId3">
            <a:alphaModFix/>
          </a:blip>
          <a:srcRect b="0" l="0" r="0" t="2610"/>
          <a:stretch/>
        </p:blipFill>
        <p:spPr>
          <a:xfrm>
            <a:off x="823925" y="4177100"/>
            <a:ext cx="9305952" cy="240944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gaed6f3d5dd_0_158"/>
          <p:cNvSpPr/>
          <p:nvPr/>
        </p:nvSpPr>
        <p:spPr>
          <a:xfrm>
            <a:off x="4120300" y="1519823"/>
            <a:ext cx="7271400" cy="54000"/>
          </a:xfrm>
          <a:prstGeom prst="rect">
            <a:avLst/>
          </a:prstGeom>
          <a:solidFill>
            <a:srgbClr val="33CCC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69" name="Google Shape;169;gaed6f3d5dd_0_158"/>
          <p:cNvSpPr txBox="1"/>
          <p:nvPr/>
        </p:nvSpPr>
        <p:spPr>
          <a:xfrm>
            <a:off x="2832400" y="977875"/>
            <a:ext cx="8559300" cy="461700"/>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1000"/>
              </a:spcBef>
              <a:spcAft>
                <a:spcPts val="1000"/>
              </a:spcAft>
              <a:buClr>
                <a:srgbClr val="000000"/>
              </a:buClr>
              <a:buSzPts val="1100"/>
              <a:buFont typeface="Arial"/>
              <a:buNone/>
            </a:pPr>
            <a:r>
              <a:rPr b="1" i="0" lang="en-US" sz="2400" u="none" cap="none" strike="noStrike">
                <a:solidFill>
                  <a:schemeClr val="dk1"/>
                </a:solidFill>
                <a:latin typeface="Nunito"/>
                <a:ea typeface="Nunito"/>
                <a:cs typeface="Nunito"/>
                <a:sym typeface="Nunito"/>
              </a:rPr>
              <a:t>Merits and Demerits of the proposed method in the paper</a:t>
            </a:r>
            <a:endParaRPr b="0" i="0" sz="2400" u="none" cap="none" strike="noStrike">
              <a:solidFill>
                <a:srgbClr val="0000FF"/>
              </a:solidFill>
              <a:latin typeface="Nunito"/>
              <a:ea typeface="Nunito"/>
              <a:cs typeface="Nunito"/>
              <a:sym typeface="Nunito"/>
            </a:endParaRPr>
          </a:p>
        </p:txBody>
      </p:sp>
      <p:sp>
        <p:nvSpPr>
          <p:cNvPr id="170" name="Google Shape;170;gaed6f3d5dd_0_158"/>
          <p:cNvSpPr txBox="1"/>
          <p:nvPr/>
        </p:nvSpPr>
        <p:spPr>
          <a:xfrm>
            <a:off x="542925" y="1573825"/>
            <a:ext cx="11072700" cy="5212800"/>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1000"/>
              </a:spcBef>
              <a:spcAft>
                <a:spcPts val="0"/>
              </a:spcAft>
              <a:buClr>
                <a:srgbClr val="000000"/>
              </a:buClr>
              <a:buSzPts val="1500"/>
              <a:buFont typeface="Arial"/>
              <a:buNone/>
            </a:pPr>
            <a:r>
              <a:rPr b="1" i="0" lang="en-US" sz="1500" u="none" cap="none" strike="noStrike">
                <a:solidFill>
                  <a:schemeClr val="dk1"/>
                </a:solidFill>
                <a:latin typeface="Nunito"/>
                <a:ea typeface="Nunito"/>
                <a:cs typeface="Nunito"/>
                <a:sym typeface="Nunito"/>
              </a:rPr>
              <a:t> </a:t>
            </a:r>
            <a:r>
              <a:rPr b="1" i="0" lang="en-US" sz="2400" u="sng" cap="none" strike="noStrike">
                <a:solidFill>
                  <a:srgbClr val="0000FF"/>
                </a:solidFill>
                <a:latin typeface="Nunito"/>
                <a:ea typeface="Nunito"/>
                <a:cs typeface="Nunito"/>
                <a:sym typeface="Nunito"/>
              </a:rPr>
              <a:t>Merits</a:t>
            </a:r>
            <a:r>
              <a:rPr b="1" i="0" lang="en-US" sz="2400" u="none" cap="none" strike="noStrike">
                <a:solidFill>
                  <a:srgbClr val="0000FF"/>
                </a:solidFill>
                <a:latin typeface="Nunito"/>
                <a:ea typeface="Nunito"/>
                <a:cs typeface="Nunito"/>
                <a:sym typeface="Nunito"/>
              </a:rPr>
              <a:t> :</a:t>
            </a:r>
            <a:endParaRPr b="1" i="0" sz="2400" u="none" cap="none" strike="noStrike">
              <a:solidFill>
                <a:srgbClr val="0000FF"/>
              </a:solidFill>
              <a:latin typeface="Nunito"/>
              <a:ea typeface="Nunito"/>
              <a:cs typeface="Nunito"/>
              <a:sym typeface="Nunito"/>
            </a:endParaRPr>
          </a:p>
          <a:p>
            <a:pPr indent="-381000" lvl="0" marL="457200" marR="0" rtl="0" algn="just">
              <a:lnSpc>
                <a:spcPct val="100000"/>
              </a:lnSpc>
              <a:spcBef>
                <a:spcPts val="1000"/>
              </a:spcBef>
              <a:spcAft>
                <a:spcPts val="0"/>
              </a:spcAft>
              <a:buClr>
                <a:srgbClr val="000000"/>
              </a:buClr>
              <a:buSzPts val="2400"/>
              <a:buFont typeface="Times New Roman"/>
              <a:buChar char="●"/>
            </a:pPr>
            <a:r>
              <a:rPr b="0" i="0" lang="en-US" sz="2400" u="none" cap="none" strike="noStrike">
                <a:solidFill>
                  <a:srgbClr val="000000"/>
                </a:solidFill>
                <a:latin typeface="Times New Roman"/>
                <a:ea typeface="Times New Roman"/>
                <a:cs typeface="Times New Roman"/>
                <a:sym typeface="Times New Roman"/>
              </a:rPr>
              <a:t>They have solved the ambiguity problem using statical modeling.</a:t>
            </a:r>
            <a:endParaRPr b="0" i="0" sz="2400" u="none" cap="none" strike="noStrike">
              <a:solidFill>
                <a:srgbClr val="000000"/>
              </a:solidFill>
              <a:latin typeface="Times New Roman"/>
              <a:ea typeface="Times New Roman"/>
              <a:cs typeface="Times New Roman"/>
              <a:sym typeface="Times New Roman"/>
            </a:endParaRPr>
          </a:p>
          <a:p>
            <a:pPr indent="-381000" lvl="0" marL="457200" marR="0" rtl="0" algn="just">
              <a:lnSpc>
                <a:spcPct val="100000"/>
              </a:lnSpc>
              <a:spcBef>
                <a:spcPts val="0"/>
              </a:spcBef>
              <a:spcAft>
                <a:spcPts val="0"/>
              </a:spcAft>
              <a:buClr>
                <a:srgbClr val="000000"/>
              </a:buClr>
              <a:buSzPts val="2400"/>
              <a:buFont typeface="Times New Roman"/>
              <a:buChar char="●"/>
            </a:pPr>
            <a:r>
              <a:rPr b="0" i="0" lang="en-US" sz="2400" u="none" cap="none" strike="noStrike">
                <a:solidFill>
                  <a:srgbClr val="000000"/>
                </a:solidFill>
                <a:latin typeface="Times New Roman"/>
                <a:ea typeface="Times New Roman"/>
                <a:cs typeface="Times New Roman"/>
                <a:sym typeface="Times New Roman"/>
              </a:rPr>
              <a:t>Translation requires not only vocabulary and grammar but also knowledge gathered from past experience. They have approached this by storing the output of every translation for the future use.</a:t>
            </a:r>
            <a:endParaRPr b="0" i="0" sz="2400" u="none" cap="none" strike="noStrike">
              <a:solidFill>
                <a:srgbClr val="000000"/>
              </a:solidFill>
              <a:latin typeface="Times New Roman"/>
              <a:ea typeface="Times New Roman"/>
              <a:cs typeface="Times New Roman"/>
              <a:sym typeface="Times New Roman"/>
            </a:endParaRPr>
          </a:p>
          <a:p>
            <a:pPr indent="-381000" lvl="0" marL="457200" marR="0" rtl="0" algn="just">
              <a:lnSpc>
                <a:spcPct val="100000"/>
              </a:lnSpc>
              <a:spcBef>
                <a:spcPts val="0"/>
              </a:spcBef>
              <a:spcAft>
                <a:spcPts val="0"/>
              </a:spcAft>
              <a:buClr>
                <a:srgbClr val="000000"/>
              </a:buClr>
              <a:buSzPts val="2400"/>
              <a:buFont typeface="Times New Roman"/>
              <a:buChar char="●"/>
            </a:pPr>
            <a:r>
              <a:rPr b="0" i="0" lang="en-US" sz="2400" u="none" cap="none" strike="noStrike">
                <a:solidFill>
                  <a:srgbClr val="000000"/>
                </a:solidFill>
                <a:latin typeface="Times New Roman"/>
                <a:ea typeface="Times New Roman"/>
                <a:cs typeface="Times New Roman"/>
                <a:sym typeface="Times New Roman"/>
              </a:rPr>
              <a:t>They have implemented for both Kannada and Telugu simultaneously.</a:t>
            </a:r>
            <a:endParaRPr b="0" i="0" sz="2400" u="none" cap="none" strike="noStrike">
              <a:solidFill>
                <a:srgbClr val="000000"/>
              </a:solidFill>
              <a:latin typeface="Times New Roman"/>
              <a:ea typeface="Times New Roman"/>
              <a:cs typeface="Times New Roman"/>
              <a:sym typeface="Times New Roman"/>
            </a:endParaRPr>
          </a:p>
          <a:p>
            <a:pPr indent="-381000" lvl="0" marL="457200" marR="0" rtl="0" algn="just">
              <a:lnSpc>
                <a:spcPct val="100000"/>
              </a:lnSpc>
              <a:spcBef>
                <a:spcPts val="0"/>
              </a:spcBef>
              <a:spcAft>
                <a:spcPts val="0"/>
              </a:spcAft>
              <a:buClr>
                <a:srgbClr val="000000"/>
              </a:buClr>
              <a:buSzPts val="2400"/>
              <a:buFont typeface="Arial"/>
              <a:buChar char="●"/>
            </a:pPr>
            <a:r>
              <a:rPr b="0" i="0" lang="en-US" sz="2400" u="none" cap="none" strike="noStrike">
                <a:solidFill>
                  <a:srgbClr val="000000"/>
                </a:solidFill>
                <a:latin typeface="Times New Roman"/>
                <a:ea typeface="Times New Roman"/>
                <a:cs typeface="Times New Roman"/>
                <a:sym typeface="Times New Roman"/>
              </a:rPr>
              <a:t>The hybrid model (rule-based + example based methods) implementation has helped them to get more accurate results</a:t>
            </a:r>
            <a:r>
              <a:rPr b="0" i="0" lang="en-US" sz="2400" u="none" cap="none" strike="noStrike">
                <a:solidFill>
                  <a:srgbClr val="000000"/>
                </a:solidFill>
                <a:latin typeface="Arial"/>
                <a:ea typeface="Arial"/>
                <a:cs typeface="Arial"/>
                <a:sym typeface="Arial"/>
              </a:rPr>
              <a:t>.</a:t>
            </a:r>
            <a:endParaRPr b="0" i="0" sz="2400" u="none" cap="none" strike="noStrike">
              <a:solidFill>
                <a:srgbClr val="000000"/>
              </a:solidFill>
              <a:latin typeface="Arial"/>
              <a:ea typeface="Arial"/>
              <a:cs typeface="Arial"/>
              <a:sym typeface="Arial"/>
            </a:endParaRPr>
          </a:p>
          <a:p>
            <a:pPr indent="0" lvl="0" marL="0" marR="0" rtl="0" algn="just">
              <a:lnSpc>
                <a:spcPct val="100000"/>
              </a:lnSpc>
              <a:spcBef>
                <a:spcPts val="1000"/>
              </a:spcBef>
              <a:spcAft>
                <a:spcPts val="0"/>
              </a:spcAft>
              <a:buClr>
                <a:srgbClr val="000000"/>
              </a:buClr>
              <a:buSzPts val="2400"/>
              <a:buFont typeface="Arial"/>
              <a:buNone/>
            </a:pPr>
            <a:r>
              <a:rPr b="1" i="0" lang="en-US" sz="2400" u="sng" cap="none" strike="noStrike">
                <a:solidFill>
                  <a:srgbClr val="0000FF"/>
                </a:solidFill>
                <a:latin typeface="Nunito"/>
                <a:ea typeface="Nunito"/>
                <a:cs typeface="Nunito"/>
                <a:sym typeface="Nunito"/>
              </a:rPr>
              <a:t>Demerits</a:t>
            </a:r>
            <a:r>
              <a:rPr b="1" i="0" lang="en-US" sz="2400" u="none" cap="none" strike="noStrike">
                <a:solidFill>
                  <a:schemeClr val="dk1"/>
                </a:solidFill>
                <a:latin typeface="Nunito"/>
                <a:ea typeface="Nunito"/>
                <a:cs typeface="Nunito"/>
                <a:sym typeface="Nunito"/>
              </a:rPr>
              <a:t> </a:t>
            </a:r>
            <a:r>
              <a:rPr b="1" i="0" lang="en-US" sz="2400" u="none" cap="none" strike="noStrike">
                <a:solidFill>
                  <a:srgbClr val="0000FF"/>
                </a:solidFill>
                <a:latin typeface="Nunito"/>
                <a:ea typeface="Nunito"/>
                <a:cs typeface="Nunito"/>
                <a:sym typeface="Nunito"/>
              </a:rPr>
              <a:t>: </a:t>
            </a:r>
            <a:endParaRPr b="1" i="0" sz="2400" u="none" cap="none" strike="noStrike">
              <a:solidFill>
                <a:srgbClr val="0000FF"/>
              </a:solidFill>
              <a:latin typeface="Nunito"/>
              <a:ea typeface="Nunito"/>
              <a:cs typeface="Nunito"/>
              <a:sym typeface="Nunito"/>
            </a:endParaRPr>
          </a:p>
          <a:p>
            <a:pPr indent="-381000" lvl="0" marL="457200" marR="0" rtl="0" algn="just">
              <a:lnSpc>
                <a:spcPct val="100000"/>
              </a:lnSpc>
              <a:spcBef>
                <a:spcPts val="1000"/>
              </a:spcBef>
              <a:spcAft>
                <a:spcPts val="0"/>
              </a:spcAft>
              <a:buClr>
                <a:srgbClr val="000000"/>
              </a:buClr>
              <a:buSzPts val="2400"/>
              <a:buFont typeface="Times New Roman"/>
              <a:buChar char="●"/>
            </a:pPr>
            <a:r>
              <a:rPr b="0" i="0" lang="en-US" sz="2400" u="none" cap="none" strike="noStrike">
                <a:solidFill>
                  <a:srgbClr val="000000"/>
                </a:solidFill>
                <a:latin typeface="Times New Roman"/>
                <a:ea typeface="Times New Roman"/>
                <a:cs typeface="Times New Roman"/>
                <a:sym typeface="Times New Roman"/>
              </a:rPr>
              <a:t>One of the major challenge in Bilingual Machine translation is handling the different structures of languages. Here English has Subject Verb Object (SVO) structure while Kannada has Subject Object Verb (SOV) structure this has been unraveled by this paper.</a:t>
            </a:r>
            <a:endParaRPr b="0" i="0" sz="2400" u="none" cap="none" strike="noStrike">
              <a:solidFill>
                <a:srgbClr val="0000FF"/>
              </a:solidFill>
              <a:latin typeface="Times New Roman"/>
              <a:ea typeface="Times New Roman"/>
              <a:cs typeface="Times New Roman"/>
              <a:sym typeface="Times New Roman"/>
            </a:endParaRPr>
          </a:p>
          <a:p>
            <a:pPr indent="0" lvl="0" marL="0" marR="0" rtl="0" algn="just">
              <a:lnSpc>
                <a:spcPct val="100000"/>
              </a:lnSpc>
              <a:spcBef>
                <a:spcPts val="1000"/>
              </a:spcBef>
              <a:spcAft>
                <a:spcPts val="1000"/>
              </a:spcAft>
              <a:buClr>
                <a:srgbClr val="000000"/>
              </a:buClr>
              <a:buSzPts val="2400"/>
              <a:buFont typeface="Arial"/>
              <a:buNone/>
            </a:pPr>
            <a:r>
              <a:t/>
            </a:r>
            <a:endParaRPr b="1" i="0" sz="2400" u="none" cap="none" strike="noStrike">
              <a:solidFill>
                <a:schemeClr val="dk1"/>
              </a:solidFill>
              <a:latin typeface="Nunito"/>
              <a:ea typeface="Nunito"/>
              <a:cs typeface="Nunito"/>
              <a:sym typeface="Nuni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gbfaaf636db_0_36"/>
          <p:cNvSpPr txBox="1"/>
          <p:nvPr/>
        </p:nvSpPr>
        <p:spPr>
          <a:xfrm>
            <a:off x="204975" y="430500"/>
            <a:ext cx="11101500" cy="569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200"/>
              <a:buFont typeface="Arial"/>
              <a:buNone/>
            </a:pPr>
            <a:r>
              <a:rPr b="1" i="0" lang="en-US" sz="2200" u="none" cap="none" strike="noStrike">
                <a:solidFill>
                  <a:schemeClr val="dk1"/>
                </a:solidFill>
                <a:latin typeface="PT Sans Narrow"/>
                <a:ea typeface="PT Sans Narrow"/>
                <a:cs typeface="PT Sans Narrow"/>
                <a:sym typeface="PT Sans Narrow"/>
              </a:rPr>
              <a:t>                                              Works focused on improving the </a:t>
            </a:r>
            <a:r>
              <a:rPr b="1" i="0" lang="en-US" sz="2200" u="none" cap="none" strike="noStrike">
                <a:solidFill>
                  <a:srgbClr val="1C3678"/>
                </a:solidFill>
                <a:latin typeface="PT Sans Narrow"/>
                <a:ea typeface="PT Sans Narrow"/>
                <a:cs typeface="PT Sans Narrow"/>
                <a:sym typeface="PT Sans Narrow"/>
              </a:rPr>
              <a:t>analysis</a:t>
            </a:r>
            <a:r>
              <a:rPr b="1" i="0" lang="en-US" sz="2200" u="none" cap="none" strike="noStrike">
                <a:solidFill>
                  <a:schemeClr val="dk1"/>
                </a:solidFill>
                <a:latin typeface="PT Sans Narrow"/>
                <a:ea typeface="PT Sans Narrow"/>
                <a:cs typeface="PT Sans Narrow"/>
                <a:sym typeface="PT Sans Narrow"/>
              </a:rPr>
              <a:t> on the given </a:t>
            </a:r>
            <a:r>
              <a:rPr b="1" i="0" lang="en-US" sz="2500" u="none" cap="none" strike="noStrike">
                <a:solidFill>
                  <a:srgbClr val="1A9988"/>
                </a:solidFill>
                <a:latin typeface="PT Sans Narrow"/>
                <a:ea typeface="PT Sans Narrow"/>
                <a:cs typeface="PT Sans Narrow"/>
                <a:sym typeface="PT Sans Narrow"/>
              </a:rPr>
              <a:t>------</a:t>
            </a:r>
            <a:r>
              <a:rPr b="1" i="0" lang="en-US" sz="2200" u="none" cap="none" strike="noStrike">
                <a:solidFill>
                  <a:schemeClr val="dk1"/>
                </a:solidFill>
                <a:latin typeface="PT Sans Narrow"/>
                <a:ea typeface="PT Sans Narrow"/>
                <a:cs typeface="PT Sans Narrow"/>
                <a:sym typeface="PT Sans Narrow"/>
              </a:rPr>
              <a:t>to get better results.</a:t>
            </a:r>
            <a:endParaRPr b="0" i="0" sz="2400" u="sng" cap="none" strike="noStrike">
              <a:solidFill>
                <a:srgbClr val="0000FF"/>
              </a:solidFill>
              <a:latin typeface="Nunito"/>
              <a:ea typeface="Nunito"/>
              <a:cs typeface="Nunito"/>
              <a:sym typeface="Nunito"/>
            </a:endParaRPr>
          </a:p>
        </p:txBody>
      </p:sp>
      <p:sp>
        <p:nvSpPr>
          <p:cNvPr id="177" name="Google Shape;177;gbfaaf636db_0_36"/>
          <p:cNvSpPr/>
          <p:nvPr/>
        </p:nvSpPr>
        <p:spPr>
          <a:xfrm>
            <a:off x="2031900" y="869454"/>
            <a:ext cx="10160100" cy="36600"/>
          </a:xfrm>
          <a:prstGeom prst="rect">
            <a:avLst/>
          </a:prstGeom>
          <a:solidFill>
            <a:srgbClr val="33CCC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78" name="Google Shape;178;gbfaaf636db_0_36"/>
          <p:cNvSpPr txBox="1"/>
          <p:nvPr/>
        </p:nvSpPr>
        <p:spPr>
          <a:xfrm>
            <a:off x="0" y="1188725"/>
            <a:ext cx="12044400" cy="5028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1" i="0" lang="en-US" sz="1500" u="none" cap="none" strike="noStrike">
                <a:solidFill>
                  <a:schemeClr val="dk1"/>
                </a:solidFill>
                <a:latin typeface="Nunito"/>
                <a:ea typeface="Nunito"/>
                <a:cs typeface="Nunito"/>
                <a:sym typeface="Nunito"/>
              </a:rPr>
              <a:t>Paper 1:    </a:t>
            </a:r>
            <a:r>
              <a:rPr b="0" i="0" lang="en-US" sz="2500" u="sng" cap="none" strike="noStrike">
                <a:solidFill>
                  <a:srgbClr val="0000FF"/>
                </a:solidFill>
                <a:latin typeface="Nunito"/>
                <a:ea typeface="Nunito"/>
                <a:cs typeface="Nunito"/>
                <a:sym typeface="Nunito"/>
              </a:rPr>
              <a:t>POS Tagger for Kannada Sentence Translation  </a:t>
            </a:r>
            <a:endParaRPr b="0" i="0" sz="2500" u="sng" cap="none" strike="noStrike">
              <a:solidFill>
                <a:srgbClr val="0000FF"/>
              </a:solidFill>
              <a:latin typeface="Nunito"/>
              <a:ea typeface="Nunito"/>
              <a:cs typeface="Nunito"/>
              <a:sym typeface="Nunito"/>
            </a:endParaRPr>
          </a:p>
          <a:p>
            <a:pPr indent="0" lvl="0" marL="0" marR="0" rtl="0" algn="l">
              <a:lnSpc>
                <a:spcPct val="100000"/>
              </a:lnSpc>
              <a:spcBef>
                <a:spcPts val="1000"/>
              </a:spcBef>
              <a:spcAft>
                <a:spcPts val="0"/>
              </a:spcAft>
              <a:buClr>
                <a:srgbClr val="000000"/>
              </a:buClr>
              <a:buSzPts val="1500"/>
              <a:buFont typeface="Arial"/>
              <a:buNone/>
            </a:pPr>
            <a:r>
              <a:rPr b="1" i="0" lang="en-US" sz="1500" u="none" cap="none" strike="noStrike">
                <a:solidFill>
                  <a:schemeClr val="dk1"/>
                </a:solidFill>
                <a:latin typeface="Nunito"/>
                <a:ea typeface="Nunito"/>
                <a:cs typeface="Nunito"/>
                <a:sym typeface="Nunito"/>
              </a:rPr>
              <a:t>Year of Publication: </a:t>
            </a:r>
            <a:r>
              <a:rPr b="1" i="0" lang="en-US" sz="2200" u="none" cap="none" strike="noStrike">
                <a:solidFill>
                  <a:srgbClr val="0000FF"/>
                </a:solidFill>
                <a:latin typeface="Nunito"/>
                <a:ea typeface="Nunito"/>
                <a:cs typeface="Nunito"/>
                <a:sym typeface="Nunito"/>
              </a:rPr>
              <a:t>2012</a:t>
            </a:r>
            <a:endParaRPr b="0" i="0" sz="2200" u="none" cap="none" strike="noStrike">
              <a:solidFill>
                <a:srgbClr val="0000FF"/>
              </a:solidFill>
              <a:latin typeface="Nunito"/>
              <a:ea typeface="Nunito"/>
              <a:cs typeface="Nunito"/>
              <a:sym typeface="Nunito"/>
            </a:endParaRPr>
          </a:p>
          <a:p>
            <a:pPr indent="0" lvl="0" marL="0" marR="0" rtl="0" algn="l">
              <a:lnSpc>
                <a:spcPct val="100000"/>
              </a:lnSpc>
              <a:spcBef>
                <a:spcPts val="1000"/>
              </a:spcBef>
              <a:spcAft>
                <a:spcPts val="0"/>
              </a:spcAft>
              <a:buClr>
                <a:srgbClr val="000000"/>
              </a:buClr>
              <a:buSzPts val="1500"/>
              <a:buFont typeface="Arial"/>
              <a:buNone/>
            </a:pPr>
            <a:r>
              <a:rPr b="1" i="0" lang="en-US" sz="1500" u="none" cap="none" strike="noStrike">
                <a:solidFill>
                  <a:schemeClr val="dk1"/>
                </a:solidFill>
                <a:latin typeface="Nunito"/>
                <a:ea typeface="Nunito"/>
                <a:cs typeface="Nunito"/>
                <a:sym typeface="Nunito"/>
              </a:rPr>
              <a:t>Authors: </a:t>
            </a:r>
            <a:r>
              <a:rPr b="0" i="0" lang="en-US" sz="2400" u="none" cap="none" strike="noStrike">
                <a:solidFill>
                  <a:schemeClr val="dk1"/>
                </a:solidFill>
                <a:latin typeface="Nunito"/>
                <a:ea typeface="Nunito"/>
                <a:cs typeface="Nunito"/>
                <a:sym typeface="Nunito"/>
              </a:rPr>
              <a:t>Mallamma V Reddy,  Dr. M. Hanumanthappa</a:t>
            </a:r>
            <a:endParaRPr b="0" i="0" sz="2400" u="none" cap="none" strike="noStrike">
              <a:solidFill>
                <a:schemeClr val="dk1"/>
              </a:solidFill>
              <a:latin typeface="Nunito"/>
              <a:ea typeface="Nunito"/>
              <a:cs typeface="Nunito"/>
              <a:sym typeface="Nunito"/>
            </a:endParaRPr>
          </a:p>
          <a:p>
            <a:pPr indent="0" lvl="0" marL="0" marR="0" rtl="0" algn="l">
              <a:lnSpc>
                <a:spcPct val="100000"/>
              </a:lnSpc>
              <a:spcBef>
                <a:spcPts val="1000"/>
              </a:spcBef>
              <a:spcAft>
                <a:spcPts val="0"/>
              </a:spcAft>
              <a:buClr>
                <a:srgbClr val="000000"/>
              </a:buClr>
              <a:buSzPts val="1500"/>
              <a:buFont typeface="Arial"/>
              <a:buNone/>
            </a:pPr>
            <a:r>
              <a:rPr b="1" i="0" lang="en-US" sz="1500" u="none" cap="none" strike="noStrike">
                <a:solidFill>
                  <a:schemeClr val="dk1"/>
                </a:solidFill>
                <a:latin typeface="Nunito"/>
                <a:ea typeface="Nunito"/>
                <a:cs typeface="Nunito"/>
                <a:sym typeface="Nunito"/>
              </a:rPr>
              <a:t>Data: </a:t>
            </a:r>
            <a:r>
              <a:rPr b="1" i="0" lang="en-US" sz="2200" u="none" cap="none" strike="noStrike">
                <a:solidFill>
                  <a:srgbClr val="434343"/>
                </a:solidFill>
                <a:latin typeface="Nunito"/>
                <a:ea typeface="Nunito"/>
                <a:cs typeface="Nunito"/>
                <a:sym typeface="Nunito"/>
              </a:rPr>
              <a:t>BUBShabdasagar-2011 Machine Readable Dictionary (MRD) </a:t>
            </a:r>
            <a:endParaRPr b="1" i="0" sz="2200" u="none" cap="none" strike="noStrike">
              <a:solidFill>
                <a:srgbClr val="434343"/>
              </a:solidFill>
              <a:latin typeface="Nunito"/>
              <a:ea typeface="Nunito"/>
              <a:cs typeface="Nunito"/>
              <a:sym typeface="Nunito"/>
            </a:endParaRPr>
          </a:p>
          <a:p>
            <a:pPr indent="0" lvl="0" marL="0" marR="0" rtl="0" algn="l">
              <a:lnSpc>
                <a:spcPct val="100000"/>
              </a:lnSpc>
              <a:spcBef>
                <a:spcPts val="1000"/>
              </a:spcBef>
              <a:spcAft>
                <a:spcPts val="0"/>
              </a:spcAft>
              <a:buClr>
                <a:srgbClr val="000000"/>
              </a:buClr>
              <a:buSzPts val="1500"/>
              <a:buFont typeface="Arial"/>
              <a:buNone/>
            </a:pPr>
            <a:r>
              <a:rPr b="1" i="0" lang="en-US" sz="1500" u="none" cap="none" strike="noStrike">
                <a:solidFill>
                  <a:schemeClr val="dk1"/>
                </a:solidFill>
                <a:latin typeface="Nunito"/>
                <a:ea typeface="Nunito"/>
                <a:cs typeface="Nunito"/>
                <a:sym typeface="Nunito"/>
              </a:rPr>
              <a:t>Summary: </a:t>
            </a:r>
            <a:r>
              <a:rPr b="1" i="0" lang="en-US" sz="2000" u="none" cap="none" strike="noStrike">
                <a:solidFill>
                  <a:schemeClr val="dk1"/>
                </a:solidFill>
                <a:latin typeface="Calibri"/>
                <a:ea typeface="Calibri"/>
                <a:cs typeface="Calibri"/>
                <a:sym typeface="Calibri"/>
              </a:rPr>
              <a:t> </a:t>
            </a:r>
            <a:r>
              <a:rPr b="0" i="0" lang="en-US" sz="2000" u="none" cap="none" strike="noStrike">
                <a:solidFill>
                  <a:schemeClr val="dk1"/>
                </a:solidFill>
                <a:latin typeface="Calibri"/>
                <a:ea typeface="Calibri"/>
                <a:cs typeface="Calibri"/>
                <a:sym typeface="Calibri"/>
              </a:rPr>
              <a:t>This paper highlights the process of text preprocessing, translation of English to Kannada and then generating and implementing Phrase Structure Grammar (PSG) for Kannada sentences. Part of speech tagging plays a vital role in natural language processing. This paper presents a reasonably accurate POS tagger for Kannada language. </a:t>
            </a:r>
            <a:endParaRPr b="0" i="0" sz="2000" u="none" cap="none" strike="noStrike">
              <a:solidFill>
                <a:schemeClr val="dk1"/>
              </a:solidFill>
              <a:latin typeface="Calibri"/>
              <a:ea typeface="Calibri"/>
              <a:cs typeface="Calibri"/>
              <a:sym typeface="Calibri"/>
            </a:endParaRPr>
          </a:p>
          <a:p>
            <a:pPr indent="0" lvl="0" marL="0" marR="0" rtl="0" algn="l">
              <a:lnSpc>
                <a:spcPct val="100000"/>
              </a:lnSpc>
              <a:spcBef>
                <a:spcPts val="1000"/>
              </a:spcBef>
              <a:spcAft>
                <a:spcPts val="0"/>
              </a:spcAft>
              <a:buClr>
                <a:srgbClr val="000000"/>
              </a:buClr>
              <a:buSzPts val="2000"/>
              <a:buFont typeface="Arial"/>
              <a:buNone/>
            </a:pPr>
            <a:r>
              <a:rPr b="0" i="0" lang="en-US" sz="2000" u="none" cap="none" strike="noStrike">
                <a:solidFill>
                  <a:schemeClr val="dk1"/>
                </a:solidFill>
                <a:latin typeface="Calibri"/>
                <a:ea typeface="Calibri"/>
                <a:cs typeface="Calibri"/>
                <a:sym typeface="Calibri"/>
              </a:rPr>
              <a:t>Part of Speech(POS) tagging helps in the creation process of a parser. In future it can also use this parser for tree to tree translation. This will be very useful for bilingual machine translation from English to Kannada language.They have used Part-Of-Speech (POS) tagger generator for assigning proper tags to each and every word in the training and test sentences. The precision of this POS tagger system is measured in terms of</a:t>
            </a:r>
            <a:r>
              <a:rPr b="0" i="0" lang="en-US" sz="1400" u="none" cap="none" strike="noStrike">
                <a:solidFill>
                  <a:srgbClr val="000000"/>
                </a:solidFill>
                <a:latin typeface="Arial"/>
                <a:ea typeface="Arial"/>
                <a:cs typeface="Arial"/>
                <a:sym typeface="Arial"/>
              </a:rPr>
              <a:t> </a:t>
            </a:r>
            <a:r>
              <a:rPr b="0" i="0" lang="en-US" sz="2000" u="none" cap="none" strike="noStrike">
                <a:solidFill>
                  <a:srgbClr val="000000"/>
                </a:solidFill>
                <a:latin typeface="Calibri"/>
                <a:ea typeface="Calibri"/>
                <a:cs typeface="Calibri"/>
                <a:sym typeface="Calibri"/>
              </a:rPr>
              <a:t>percentage i.e. the percentage of words, which are accurately tagged by the tagger.</a:t>
            </a:r>
            <a:endParaRPr b="0" i="0" sz="2000" u="none" cap="none" strike="noStrike">
              <a:solidFill>
                <a:srgbClr val="000000"/>
              </a:solidFill>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gbfaaf636db_0_52"/>
          <p:cNvSpPr txBox="1"/>
          <p:nvPr/>
        </p:nvSpPr>
        <p:spPr>
          <a:xfrm>
            <a:off x="257175" y="742950"/>
            <a:ext cx="2943000" cy="897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dk1"/>
                </a:solidFill>
                <a:latin typeface="PT Sans Narrow"/>
                <a:ea typeface="PT Sans Narrow"/>
                <a:cs typeface="PT Sans Narrow"/>
                <a:sym typeface="PT Sans Narrow"/>
              </a:rPr>
              <a:t>Dataset</a:t>
            </a:r>
            <a:endParaRPr b="1" i="0" sz="2200" u="none" cap="none" strike="noStrike">
              <a:solidFill>
                <a:schemeClr val="dk1"/>
              </a:solidFill>
              <a:latin typeface="PT Sans Narrow"/>
              <a:ea typeface="PT Sans Narrow"/>
              <a:cs typeface="PT Sans Narrow"/>
              <a:sym typeface="PT Sans Narrow"/>
            </a:endParaRPr>
          </a:p>
          <a:p>
            <a:pPr indent="0" lvl="0" marL="0" marR="0" rtl="0" algn="l">
              <a:lnSpc>
                <a:spcPct val="100000"/>
              </a:lnSpc>
              <a:spcBef>
                <a:spcPts val="100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185" name="Google Shape;185;gbfaaf636db_0_52"/>
          <p:cNvSpPr txBox="1"/>
          <p:nvPr/>
        </p:nvSpPr>
        <p:spPr>
          <a:xfrm>
            <a:off x="0" y="1314450"/>
            <a:ext cx="10701300" cy="1046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800"/>
              <a:buFont typeface="Arial"/>
              <a:buNone/>
            </a:pPr>
            <a:r>
              <a:rPr b="0" i="0" lang="en-US" sz="2800" u="sng" cap="none" strike="noStrike">
                <a:solidFill>
                  <a:srgbClr val="0000FF"/>
                </a:solidFill>
                <a:latin typeface="Calibri"/>
                <a:ea typeface="Calibri"/>
                <a:cs typeface="Calibri"/>
                <a:sym typeface="Calibri"/>
              </a:rPr>
              <a:t> </a:t>
            </a:r>
            <a:endParaRPr b="0" i="0" sz="2800" u="sng" cap="none" strike="noStrike">
              <a:solidFill>
                <a:srgbClr val="0000FF"/>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800"/>
              <a:buFont typeface="Arial"/>
              <a:buNone/>
            </a:pPr>
            <a:r>
              <a:rPr b="0" i="0" lang="en-US" sz="2800" u="none" cap="none" strike="noStrike">
                <a:solidFill>
                  <a:srgbClr val="0000FF"/>
                </a:solidFill>
                <a:latin typeface="Calibri"/>
                <a:ea typeface="Calibri"/>
                <a:cs typeface="Calibri"/>
                <a:sym typeface="Calibri"/>
              </a:rPr>
              <a:t>   </a:t>
            </a:r>
            <a:r>
              <a:rPr b="0" i="0" lang="en-US" sz="2800" u="sng" cap="none" strike="noStrike">
                <a:solidFill>
                  <a:srgbClr val="0000FF"/>
                </a:solidFill>
                <a:latin typeface="Calibri"/>
                <a:ea typeface="Calibri"/>
                <a:cs typeface="Calibri"/>
                <a:sym typeface="Calibri"/>
              </a:rPr>
              <a:t>BUBShabdasagar-2011  Machine Readable Dictionary</a:t>
            </a:r>
            <a:r>
              <a:rPr b="0" i="0" lang="en-US" sz="2800" u="none" cap="none" strike="noStrike">
                <a:solidFill>
                  <a:srgbClr val="0000FF"/>
                </a:solidFill>
                <a:latin typeface="Calibri"/>
                <a:ea typeface="Calibri"/>
                <a:cs typeface="Calibri"/>
                <a:sym typeface="Calibri"/>
              </a:rPr>
              <a:t> (MRD)</a:t>
            </a:r>
            <a:endParaRPr b="0" i="0" sz="2800" u="none" cap="none" strike="noStrike">
              <a:solidFill>
                <a:srgbClr val="0000FF"/>
              </a:solidFill>
              <a:latin typeface="Calibri"/>
              <a:ea typeface="Calibri"/>
              <a:cs typeface="Calibri"/>
              <a:sym typeface="Calibri"/>
            </a:endParaRPr>
          </a:p>
        </p:txBody>
      </p:sp>
      <p:sp>
        <p:nvSpPr>
          <p:cNvPr id="186" name="Google Shape;186;gbfaaf636db_0_52"/>
          <p:cNvSpPr txBox="1"/>
          <p:nvPr/>
        </p:nvSpPr>
        <p:spPr>
          <a:xfrm>
            <a:off x="200000" y="2186000"/>
            <a:ext cx="10958400" cy="1477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100"/>
              <a:buFont typeface="Arial"/>
              <a:buNone/>
            </a:pPr>
            <a:r>
              <a:t/>
            </a:r>
            <a:endParaRPr b="0" i="0" sz="21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2100"/>
              <a:buFont typeface="Arial"/>
              <a:buNone/>
            </a:pPr>
            <a:r>
              <a:rPr b="0" i="0" lang="en-US" sz="2100" u="none" cap="none" strike="noStrike">
                <a:solidFill>
                  <a:srgbClr val="000000"/>
                </a:solidFill>
                <a:latin typeface="Times New Roman"/>
                <a:ea typeface="Times New Roman"/>
                <a:cs typeface="Times New Roman"/>
                <a:sym typeface="Times New Roman"/>
              </a:rPr>
              <a:t>The dictionary was available in the ISCII character encoding form and in the plain text format. The entries were converted into UTF-8 encoding. The English→Kannada bi-lingual dictionary has around 14,000 English entries and 40,000 Kannada entries.</a:t>
            </a:r>
            <a:r>
              <a:rPr b="0" i="0" lang="en-US" sz="1800" u="none" cap="none" strike="noStrike">
                <a:solidFill>
                  <a:srgbClr val="000000"/>
                </a:solidFill>
                <a:latin typeface="Times New Roman"/>
                <a:ea typeface="Times New Roman"/>
                <a:cs typeface="Times New Roman"/>
                <a:sym typeface="Times New Roman"/>
              </a:rPr>
              <a:t> </a:t>
            </a:r>
            <a:endParaRPr b="0" i="0" sz="1800" u="none" cap="none" strike="noStrike">
              <a:solidFill>
                <a:srgbClr val="000000"/>
              </a:solidFill>
              <a:latin typeface="Times New Roman"/>
              <a:ea typeface="Times New Roman"/>
              <a:cs typeface="Times New Roman"/>
              <a:sym typeface="Times New Roman"/>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gbfaaf636db_0_68"/>
          <p:cNvSpPr txBox="1"/>
          <p:nvPr/>
        </p:nvSpPr>
        <p:spPr>
          <a:xfrm>
            <a:off x="671525" y="420700"/>
            <a:ext cx="11315700" cy="554100"/>
          </a:xfrm>
          <a:prstGeom prst="rect">
            <a:avLst/>
          </a:prstGeom>
          <a:noFill/>
          <a:ln>
            <a:noFill/>
          </a:ln>
        </p:spPr>
        <p:txBody>
          <a:bodyPr anchorCtr="0" anchor="t" bIns="91425" lIns="91425" spcFirstLastPara="1" rIns="91425" wrap="square" tIns="91425">
            <a:spAutoFit/>
          </a:bodyPr>
          <a:lstStyle/>
          <a:p>
            <a:pPr indent="-342891" lvl="0" marL="342891" marR="0" rtl="0" algn="l">
              <a:lnSpc>
                <a:spcPct val="100000"/>
              </a:lnSpc>
              <a:spcBef>
                <a:spcPts val="0"/>
              </a:spcBef>
              <a:spcAft>
                <a:spcPts val="0"/>
              </a:spcAft>
              <a:buClr>
                <a:srgbClr val="000000"/>
              </a:buClr>
              <a:buSzPts val="2400"/>
              <a:buFont typeface="Arial"/>
              <a:buNone/>
            </a:pPr>
            <a:r>
              <a:rPr b="1" i="0" lang="en-US" sz="2400" u="none" cap="none" strike="noStrike">
                <a:solidFill>
                  <a:schemeClr val="dk1"/>
                </a:solidFill>
                <a:latin typeface="PT Sans Narrow"/>
                <a:ea typeface="PT Sans Narrow"/>
                <a:cs typeface="PT Sans Narrow"/>
                <a:sym typeface="PT Sans Narrow"/>
              </a:rPr>
              <a:t>                                         Methodology proposed/implemented in the paper</a:t>
            </a:r>
            <a:endParaRPr b="1" i="0" sz="2400" u="none" cap="none" strike="noStrike">
              <a:solidFill>
                <a:schemeClr val="dk1"/>
              </a:solidFill>
              <a:latin typeface="PT Sans Narrow"/>
              <a:ea typeface="PT Sans Narrow"/>
              <a:cs typeface="PT Sans Narrow"/>
              <a:sym typeface="PT Sans Narrow"/>
            </a:endParaRPr>
          </a:p>
        </p:txBody>
      </p:sp>
      <p:sp>
        <p:nvSpPr>
          <p:cNvPr id="193" name="Google Shape;193;gbfaaf636db_0_68"/>
          <p:cNvSpPr/>
          <p:nvPr/>
        </p:nvSpPr>
        <p:spPr>
          <a:xfrm>
            <a:off x="2031900" y="938204"/>
            <a:ext cx="10160100" cy="36600"/>
          </a:xfrm>
          <a:prstGeom prst="rect">
            <a:avLst/>
          </a:prstGeom>
          <a:solidFill>
            <a:srgbClr val="33CCC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94" name="Google Shape;194;gbfaaf636db_0_68"/>
          <p:cNvSpPr txBox="1"/>
          <p:nvPr/>
        </p:nvSpPr>
        <p:spPr>
          <a:xfrm>
            <a:off x="671525" y="1185875"/>
            <a:ext cx="113157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195" name="Google Shape;195;gbfaaf636db_0_68"/>
          <p:cNvSpPr txBox="1"/>
          <p:nvPr/>
        </p:nvSpPr>
        <p:spPr>
          <a:xfrm>
            <a:off x="0" y="938200"/>
            <a:ext cx="11915700" cy="5741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900"/>
              <a:buFont typeface="Arial"/>
              <a:buNone/>
            </a:pPr>
            <a:r>
              <a:rPr b="0" i="0" lang="en-US" sz="1900" u="none" cap="none" strike="noStrike">
                <a:solidFill>
                  <a:schemeClr val="dk1"/>
                </a:solidFill>
                <a:latin typeface="Arial"/>
                <a:ea typeface="Arial"/>
                <a:cs typeface="Arial"/>
                <a:sym typeface="Arial"/>
              </a:rPr>
              <a:t>The task of </a:t>
            </a:r>
            <a:r>
              <a:rPr b="1" i="0" lang="en-US" sz="1900" u="none" cap="none" strike="noStrike">
                <a:solidFill>
                  <a:schemeClr val="dk1"/>
                </a:solidFill>
                <a:latin typeface="Arial"/>
                <a:ea typeface="Arial"/>
                <a:cs typeface="Arial"/>
                <a:sym typeface="Arial"/>
              </a:rPr>
              <a:t>Part of speech (POS)</a:t>
            </a:r>
            <a:r>
              <a:rPr b="0" i="0" lang="en-US" sz="1900" u="none" cap="none" strike="noStrike">
                <a:solidFill>
                  <a:schemeClr val="dk1"/>
                </a:solidFill>
                <a:latin typeface="Arial"/>
                <a:ea typeface="Arial"/>
                <a:cs typeface="Arial"/>
                <a:sym typeface="Arial"/>
              </a:rPr>
              <a:t> tagger is simply assigning a part of speech to a word. Each word is a noun, adjective, verb or any one of the other parts of speech. The following approach is designed to produce system of POS tagger for Kannada Sentence translation.</a:t>
            </a:r>
            <a:endParaRPr b="0" i="0" sz="19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chemeClr val="dk1"/>
              </a:solidFill>
              <a:latin typeface="Arial"/>
              <a:ea typeface="Arial"/>
              <a:cs typeface="Arial"/>
              <a:sym typeface="Arial"/>
            </a:endParaRPr>
          </a:p>
          <a:p>
            <a:pPr indent="-342900" lvl="0" marL="457200" marR="0" rtl="0" algn="l">
              <a:lnSpc>
                <a:spcPct val="100000"/>
              </a:lnSpc>
              <a:spcBef>
                <a:spcPts val="0"/>
              </a:spcBef>
              <a:spcAft>
                <a:spcPts val="0"/>
              </a:spcAft>
              <a:buClr>
                <a:srgbClr val="000000"/>
              </a:buClr>
              <a:buSzPts val="1800"/>
              <a:buFont typeface="Arial"/>
              <a:buAutoNum type="arabicPeriod"/>
            </a:pPr>
            <a:r>
              <a:rPr b="1" i="0" lang="en-US" sz="1900" u="none" cap="none" strike="noStrike">
                <a:solidFill>
                  <a:srgbClr val="0000FF"/>
                </a:solidFill>
                <a:latin typeface="Arial"/>
                <a:ea typeface="Arial"/>
                <a:cs typeface="Arial"/>
                <a:sym typeface="Arial"/>
              </a:rPr>
              <a:t>Text Preprocessing : </a:t>
            </a:r>
            <a:r>
              <a:rPr b="0" i="0" lang="en-US" sz="1900" u="none" cap="none" strike="noStrike">
                <a:solidFill>
                  <a:srgbClr val="000000"/>
                </a:solidFill>
                <a:latin typeface="Arial"/>
                <a:ea typeface="Arial"/>
                <a:cs typeface="Arial"/>
                <a:sym typeface="Arial"/>
              </a:rPr>
              <a:t>I</a:t>
            </a:r>
            <a:r>
              <a:rPr b="0" i="0" lang="en-US" sz="1900" u="none" cap="none" strike="noStrike">
                <a:solidFill>
                  <a:srgbClr val="000000"/>
                </a:solidFill>
                <a:latin typeface="Calibri"/>
                <a:ea typeface="Calibri"/>
                <a:cs typeface="Calibri"/>
                <a:sym typeface="Calibri"/>
              </a:rPr>
              <a:t>t involves five text operations: </a:t>
            </a:r>
            <a:endParaRPr b="0" i="0" sz="1900" u="none" cap="none" strike="noStrike">
              <a:solidFill>
                <a:srgbClr val="000000"/>
              </a:solidFill>
              <a:latin typeface="Calibri"/>
              <a:ea typeface="Calibri"/>
              <a:cs typeface="Calibri"/>
              <a:sym typeface="Calibri"/>
            </a:endParaRPr>
          </a:p>
          <a:p>
            <a:pPr indent="0" lvl="0" marL="457200" marR="0" rtl="0" algn="l">
              <a:lnSpc>
                <a:spcPct val="100000"/>
              </a:lnSpc>
              <a:spcBef>
                <a:spcPts val="0"/>
              </a:spcBef>
              <a:spcAft>
                <a:spcPts val="0"/>
              </a:spcAft>
              <a:buClr>
                <a:srgbClr val="000000"/>
              </a:buClr>
              <a:buSzPts val="1900"/>
              <a:buFont typeface="Arial"/>
              <a:buNone/>
            </a:pPr>
            <a:r>
              <a:rPr b="1" i="0" lang="en-US" sz="1900" u="none" cap="none" strike="noStrike">
                <a:solidFill>
                  <a:srgbClr val="000000"/>
                </a:solidFill>
                <a:latin typeface="Calibri"/>
                <a:ea typeface="Calibri"/>
                <a:cs typeface="Calibri"/>
                <a:sym typeface="Calibri"/>
              </a:rPr>
              <a:t>1.</a:t>
            </a:r>
            <a:r>
              <a:rPr b="0" i="0" lang="en-US" sz="1900" u="none" cap="none" strike="noStrike">
                <a:solidFill>
                  <a:srgbClr val="000000"/>
                </a:solidFill>
                <a:latin typeface="Calibri"/>
                <a:ea typeface="Calibri"/>
                <a:cs typeface="Calibri"/>
                <a:sym typeface="Calibri"/>
              </a:rPr>
              <a:t>  Lexical analysis categorizes a text into digits, hyphens, case of letters and punctuation marks.</a:t>
            </a:r>
            <a:endParaRPr b="0" i="0" sz="1900" u="none" cap="none" strike="noStrike">
              <a:solidFill>
                <a:srgbClr val="000000"/>
              </a:solidFill>
              <a:latin typeface="Calibri"/>
              <a:ea typeface="Calibri"/>
              <a:cs typeface="Calibri"/>
              <a:sym typeface="Calibri"/>
            </a:endParaRPr>
          </a:p>
          <a:p>
            <a:pPr indent="0" lvl="0" marL="457200" marR="0" rtl="0" algn="l">
              <a:lnSpc>
                <a:spcPct val="100000"/>
              </a:lnSpc>
              <a:spcBef>
                <a:spcPts val="0"/>
              </a:spcBef>
              <a:spcAft>
                <a:spcPts val="0"/>
              </a:spcAft>
              <a:buClr>
                <a:srgbClr val="000000"/>
              </a:buClr>
              <a:buSzPts val="1900"/>
              <a:buFont typeface="Arial"/>
              <a:buNone/>
            </a:pPr>
            <a:r>
              <a:rPr b="1" i="0" lang="en-US" sz="1900" u="none" cap="none" strike="noStrike">
                <a:solidFill>
                  <a:srgbClr val="000000"/>
                </a:solidFill>
                <a:latin typeface="Calibri"/>
                <a:ea typeface="Calibri"/>
                <a:cs typeface="Calibri"/>
                <a:sym typeface="Calibri"/>
              </a:rPr>
              <a:t>2.</a:t>
            </a:r>
            <a:r>
              <a:rPr b="0" i="0" lang="en-US" sz="1900" u="none" cap="none" strike="noStrike">
                <a:solidFill>
                  <a:srgbClr val="000000"/>
                </a:solidFill>
                <a:latin typeface="Calibri"/>
                <a:ea typeface="Calibri"/>
                <a:cs typeface="Calibri"/>
                <a:sym typeface="Calibri"/>
              </a:rPr>
              <a:t>  Elimination of stop words.</a:t>
            </a:r>
            <a:endParaRPr b="0" i="0" sz="1900" u="none" cap="none" strike="noStrike">
              <a:solidFill>
                <a:srgbClr val="000000"/>
              </a:solidFill>
              <a:latin typeface="Calibri"/>
              <a:ea typeface="Calibri"/>
              <a:cs typeface="Calibri"/>
              <a:sym typeface="Calibri"/>
            </a:endParaRPr>
          </a:p>
          <a:p>
            <a:pPr indent="0" lvl="0" marL="457200" marR="0" rtl="0" algn="l">
              <a:lnSpc>
                <a:spcPct val="100000"/>
              </a:lnSpc>
              <a:spcBef>
                <a:spcPts val="0"/>
              </a:spcBef>
              <a:spcAft>
                <a:spcPts val="0"/>
              </a:spcAft>
              <a:buClr>
                <a:srgbClr val="000000"/>
              </a:buClr>
              <a:buSzPts val="1900"/>
              <a:buFont typeface="Arial"/>
              <a:buNone/>
            </a:pPr>
            <a:r>
              <a:rPr b="1" i="0" lang="en-US" sz="1900" u="none" cap="none" strike="noStrike">
                <a:solidFill>
                  <a:srgbClr val="000000"/>
                </a:solidFill>
                <a:latin typeface="Calibri"/>
                <a:ea typeface="Calibri"/>
                <a:cs typeface="Calibri"/>
                <a:sym typeface="Calibri"/>
              </a:rPr>
              <a:t>3.  </a:t>
            </a:r>
            <a:r>
              <a:rPr b="0" i="0" lang="en-US" sz="1900" u="none" cap="none" strike="noStrike">
                <a:solidFill>
                  <a:srgbClr val="000000"/>
                </a:solidFill>
                <a:latin typeface="Calibri"/>
                <a:ea typeface="Calibri"/>
                <a:cs typeface="Calibri"/>
                <a:sym typeface="Calibri"/>
              </a:rPr>
              <a:t>Stemming of the remaining words with the objective of removing affixes (i.e., prefixes and suffixes) and allowing the retrieval of documents containing syntactic variations of query terms (e.g., connect, connecting, connected, etc)</a:t>
            </a:r>
            <a:endParaRPr b="0" i="0" sz="1900" u="none" cap="none" strike="noStrike">
              <a:solidFill>
                <a:srgbClr val="000000"/>
              </a:solidFill>
              <a:latin typeface="Calibri"/>
              <a:ea typeface="Calibri"/>
              <a:cs typeface="Calibri"/>
              <a:sym typeface="Calibri"/>
            </a:endParaRPr>
          </a:p>
          <a:p>
            <a:pPr indent="0" lvl="0" marL="457200" marR="0" rtl="0" algn="l">
              <a:lnSpc>
                <a:spcPct val="100000"/>
              </a:lnSpc>
              <a:spcBef>
                <a:spcPts val="0"/>
              </a:spcBef>
              <a:spcAft>
                <a:spcPts val="0"/>
              </a:spcAft>
              <a:buClr>
                <a:srgbClr val="000000"/>
              </a:buClr>
              <a:buSzPts val="1900"/>
              <a:buFont typeface="Arial"/>
              <a:buNone/>
            </a:pPr>
            <a:r>
              <a:rPr b="1" i="0" lang="en-US" sz="1900" u="none" cap="none" strike="noStrike">
                <a:solidFill>
                  <a:srgbClr val="000000"/>
                </a:solidFill>
                <a:latin typeface="Calibri"/>
                <a:ea typeface="Calibri"/>
                <a:cs typeface="Calibri"/>
                <a:sym typeface="Calibri"/>
              </a:rPr>
              <a:t>4. </a:t>
            </a:r>
            <a:r>
              <a:rPr b="0" i="0" lang="en-US" sz="1900" u="none" cap="none" strike="noStrike">
                <a:solidFill>
                  <a:srgbClr val="000000"/>
                </a:solidFill>
                <a:latin typeface="Calibri"/>
                <a:ea typeface="Calibri"/>
                <a:cs typeface="Calibri"/>
                <a:sym typeface="Calibri"/>
              </a:rPr>
              <a:t> Selection of index terms to determine which words/stems (or groups of words) will be used as an indexing element.</a:t>
            </a:r>
            <a:endParaRPr b="0" i="0" sz="1900" u="none" cap="none" strike="noStrike">
              <a:solidFill>
                <a:srgbClr val="000000"/>
              </a:solidFill>
              <a:latin typeface="Calibri"/>
              <a:ea typeface="Calibri"/>
              <a:cs typeface="Calibri"/>
              <a:sym typeface="Calibri"/>
            </a:endParaRPr>
          </a:p>
          <a:p>
            <a:pPr indent="0" lvl="0" marL="457200" marR="0" rtl="0" algn="l">
              <a:lnSpc>
                <a:spcPct val="100000"/>
              </a:lnSpc>
              <a:spcBef>
                <a:spcPts val="0"/>
              </a:spcBef>
              <a:spcAft>
                <a:spcPts val="0"/>
              </a:spcAft>
              <a:buClr>
                <a:srgbClr val="000000"/>
              </a:buClr>
              <a:buSzPts val="1900"/>
              <a:buFont typeface="Arial"/>
              <a:buNone/>
            </a:pPr>
            <a:r>
              <a:rPr b="1" i="0" lang="en-US" sz="1900" u="none" cap="none" strike="noStrike">
                <a:solidFill>
                  <a:srgbClr val="000000"/>
                </a:solidFill>
                <a:latin typeface="Calibri"/>
                <a:ea typeface="Calibri"/>
                <a:cs typeface="Calibri"/>
                <a:sym typeface="Calibri"/>
              </a:rPr>
              <a:t>5.  </a:t>
            </a:r>
            <a:r>
              <a:rPr b="0" i="0" lang="en-US" sz="1900" u="none" cap="none" strike="noStrike">
                <a:solidFill>
                  <a:srgbClr val="000000"/>
                </a:solidFill>
                <a:latin typeface="Calibri"/>
                <a:ea typeface="Calibri"/>
                <a:cs typeface="Calibri"/>
                <a:sym typeface="Calibri"/>
              </a:rPr>
              <a:t>The categorization structures construction.</a:t>
            </a:r>
            <a:endParaRPr b="0" i="0" sz="1900" u="none" cap="none" strike="noStrike">
              <a:solidFill>
                <a:srgbClr val="000000"/>
              </a:solidFill>
              <a:latin typeface="Calibri"/>
              <a:ea typeface="Calibri"/>
              <a:cs typeface="Calibri"/>
              <a:sym typeface="Calibri"/>
            </a:endParaRPr>
          </a:p>
          <a:p>
            <a:pPr indent="0" lvl="0" marL="45720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a:p>
            <a:pPr indent="-342900" lvl="0" marL="457200" marR="0" rtl="0" algn="l">
              <a:lnSpc>
                <a:spcPct val="100000"/>
              </a:lnSpc>
              <a:spcBef>
                <a:spcPts val="0"/>
              </a:spcBef>
              <a:spcAft>
                <a:spcPts val="0"/>
              </a:spcAft>
              <a:buClr>
                <a:srgbClr val="000000"/>
              </a:buClr>
              <a:buSzPts val="1800"/>
              <a:buFont typeface="Arial"/>
              <a:buAutoNum type="arabicPeriod"/>
            </a:pPr>
            <a:r>
              <a:rPr b="1" i="0" lang="en-US" sz="1900" u="none" cap="none" strike="noStrike">
                <a:solidFill>
                  <a:srgbClr val="0000FF"/>
                </a:solidFill>
                <a:latin typeface="Arial"/>
                <a:ea typeface="Arial"/>
                <a:cs typeface="Arial"/>
                <a:sym typeface="Arial"/>
              </a:rPr>
              <a:t>Translation : </a:t>
            </a:r>
            <a:r>
              <a:rPr b="0" i="0" lang="en-US" sz="1900" u="none" cap="none" strike="noStrike">
                <a:solidFill>
                  <a:srgbClr val="000000"/>
                </a:solidFill>
                <a:latin typeface="Calibri"/>
                <a:ea typeface="Calibri"/>
                <a:cs typeface="Calibri"/>
                <a:sym typeface="Calibri"/>
              </a:rPr>
              <a:t>Machine translation is the process of translating from source language text into the target language. they have implemented the above for machine translation using ‘BUBShabdasagar-2011’ MRD as a translation lexicon resource for our research. The dictionary was available in the ISCII character encoding form and in the plain text format. The entries were converted into UTF-8 encoding. The English→Kannada bi-lingual dictionary has around 14,000 English entries and 40,000 Kannada entries.</a:t>
            </a:r>
            <a:r>
              <a:rPr b="0" i="0" lang="en-US" sz="1900" u="none" cap="none" strike="noStrike">
                <a:solidFill>
                  <a:srgbClr val="000000"/>
                </a:solidFill>
                <a:latin typeface="Arial"/>
                <a:ea typeface="Arial"/>
                <a:cs typeface="Arial"/>
                <a:sym typeface="Arial"/>
              </a:rPr>
              <a:t>  </a:t>
            </a:r>
            <a:endParaRPr b="0" i="0" sz="2000" u="none" cap="none" strike="noStrike">
              <a:solidFill>
                <a:srgbClr val="0000FF"/>
              </a:solidFill>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gbfaaf636db_0_87"/>
          <p:cNvSpPr txBox="1"/>
          <p:nvPr/>
        </p:nvSpPr>
        <p:spPr>
          <a:xfrm>
            <a:off x="0" y="442925"/>
            <a:ext cx="10415700" cy="923400"/>
          </a:xfrm>
          <a:prstGeom prst="rect">
            <a:avLst/>
          </a:prstGeom>
          <a:noFill/>
          <a:ln>
            <a:noFill/>
          </a:ln>
        </p:spPr>
        <p:txBody>
          <a:bodyPr anchorCtr="0" anchor="t" bIns="91425" lIns="91425" spcFirstLastPara="1" rIns="91425" wrap="square" tIns="91425">
            <a:spAutoFit/>
          </a:bodyPr>
          <a:lstStyle/>
          <a:p>
            <a:pPr indent="-342891" lvl="0" marL="342891" marR="0" rtl="0" algn="l">
              <a:lnSpc>
                <a:spcPct val="100000"/>
              </a:lnSpc>
              <a:spcBef>
                <a:spcPts val="0"/>
              </a:spcBef>
              <a:spcAft>
                <a:spcPts val="0"/>
              </a:spcAft>
              <a:buClr>
                <a:srgbClr val="000000"/>
              </a:buClr>
              <a:buSzPts val="2400"/>
              <a:buFont typeface="Arial"/>
              <a:buNone/>
            </a:pPr>
            <a:r>
              <a:rPr b="1" i="0" lang="en-US" sz="2400" u="none" cap="none" strike="noStrike">
                <a:solidFill>
                  <a:schemeClr val="dk1"/>
                </a:solidFill>
                <a:latin typeface="PT Sans Narrow"/>
                <a:ea typeface="PT Sans Narrow"/>
                <a:cs typeface="PT Sans Narrow"/>
                <a:sym typeface="PT Sans Narrow"/>
              </a:rPr>
              <a:t>                                         Methodology proposed/implemented in the paper</a:t>
            </a:r>
            <a:endParaRPr b="1" i="0" sz="2400" u="none" cap="none" strike="noStrike">
              <a:solidFill>
                <a:schemeClr val="dk1"/>
              </a:solidFill>
              <a:latin typeface="PT Sans Narrow"/>
              <a:ea typeface="PT Sans Narrow"/>
              <a:cs typeface="PT Sans Narrow"/>
              <a:sym typeface="PT Sans Narrow"/>
            </a:endParaRPr>
          </a:p>
          <a:p>
            <a:pPr indent="-342891" lvl="0" marL="342891" marR="0" rtl="0" algn="l">
              <a:lnSpc>
                <a:spcPct val="100000"/>
              </a:lnSpc>
              <a:spcBef>
                <a:spcPts val="0"/>
              </a:spcBef>
              <a:spcAft>
                <a:spcPts val="0"/>
              </a:spcAft>
              <a:buClr>
                <a:srgbClr val="000000"/>
              </a:buClr>
              <a:buSzPts val="2400"/>
              <a:buFont typeface="Arial"/>
              <a:buNone/>
            </a:pPr>
            <a:r>
              <a:t/>
            </a:r>
            <a:endParaRPr b="1" i="0" sz="2400" u="none" cap="none" strike="noStrike">
              <a:solidFill>
                <a:schemeClr val="dk1"/>
              </a:solidFill>
              <a:latin typeface="PT Sans Narrow"/>
              <a:ea typeface="PT Sans Narrow"/>
              <a:cs typeface="PT Sans Narrow"/>
              <a:sym typeface="PT Sans Narrow"/>
            </a:endParaRPr>
          </a:p>
        </p:txBody>
      </p:sp>
      <p:sp>
        <p:nvSpPr>
          <p:cNvPr id="202" name="Google Shape;202;gbfaaf636db_0_87"/>
          <p:cNvSpPr/>
          <p:nvPr/>
        </p:nvSpPr>
        <p:spPr>
          <a:xfrm>
            <a:off x="2031900" y="938204"/>
            <a:ext cx="10160100" cy="36600"/>
          </a:xfrm>
          <a:prstGeom prst="rect">
            <a:avLst/>
          </a:prstGeom>
          <a:solidFill>
            <a:srgbClr val="33CCC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03" name="Google Shape;203;gbfaaf636db_0_87"/>
          <p:cNvSpPr txBox="1"/>
          <p:nvPr/>
        </p:nvSpPr>
        <p:spPr>
          <a:xfrm>
            <a:off x="442925" y="1066300"/>
            <a:ext cx="11172900" cy="5741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3.</a:t>
            </a:r>
            <a:r>
              <a:rPr b="0" i="0" lang="en-US" sz="1400" u="none" cap="none" strike="noStrike">
                <a:solidFill>
                  <a:srgbClr val="000000"/>
                </a:solidFill>
                <a:latin typeface="Calibri"/>
                <a:ea typeface="Calibri"/>
                <a:cs typeface="Calibri"/>
                <a:sym typeface="Calibri"/>
              </a:rPr>
              <a:t>  </a:t>
            </a:r>
            <a:r>
              <a:rPr b="0" i="0" lang="en-US" sz="1900" u="none" cap="none" strike="noStrike">
                <a:solidFill>
                  <a:srgbClr val="0000FF"/>
                </a:solidFill>
                <a:latin typeface="Arial"/>
                <a:ea typeface="Arial"/>
                <a:cs typeface="Arial"/>
                <a:sym typeface="Arial"/>
              </a:rPr>
              <a:t>Parsing : </a:t>
            </a:r>
            <a:r>
              <a:rPr b="0" i="0" lang="en-US" sz="1900" u="none" cap="none" strike="noStrike">
                <a:solidFill>
                  <a:srgbClr val="000000"/>
                </a:solidFill>
                <a:latin typeface="Calibri"/>
                <a:ea typeface="Calibri"/>
                <a:cs typeface="Calibri"/>
                <a:sym typeface="Calibri"/>
              </a:rPr>
              <a:t>Syntactic analysis phase where the analyzing a text or sentence that is made up of a sequence of words called tokens, and to determine its grammatical structure with respect to a given grammatical rules then tag the token with proper POS. </a:t>
            </a:r>
            <a:endParaRPr b="0" i="0" sz="19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900"/>
              <a:buFont typeface="Arial"/>
              <a:buNone/>
            </a:pPr>
            <a:r>
              <a:rPr b="0" i="0" lang="en-US" sz="1900" u="none" cap="none" strike="noStrike">
                <a:solidFill>
                  <a:srgbClr val="000000"/>
                </a:solidFill>
                <a:latin typeface="Calibri"/>
                <a:ea typeface="Calibri"/>
                <a:cs typeface="Calibri"/>
                <a:sym typeface="Calibri"/>
              </a:rPr>
              <a:t>4. </a:t>
            </a:r>
            <a:r>
              <a:rPr b="0" i="0" lang="en-US" sz="1900" u="none" cap="none" strike="noStrike">
                <a:solidFill>
                  <a:srgbClr val="0000FF"/>
                </a:solidFill>
                <a:latin typeface="Arial"/>
                <a:ea typeface="Arial"/>
                <a:cs typeface="Arial"/>
                <a:sym typeface="Arial"/>
              </a:rPr>
              <a:t>Phrase  Structure  Grammar For Kannada :</a:t>
            </a:r>
            <a:r>
              <a:rPr b="0" i="0" lang="en-US" sz="1900" u="none" cap="none" strike="noStrike">
                <a:solidFill>
                  <a:srgbClr val="0000FF"/>
                </a:solidFill>
                <a:latin typeface="Calibri"/>
                <a:ea typeface="Calibri"/>
                <a:cs typeface="Calibri"/>
                <a:sym typeface="Calibri"/>
              </a:rPr>
              <a:t> </a:t>
            </a:r>
            <a:r>
              <a:rPr b="0" i="0" lang="en-US" sz="1900" u="none" cap="none" strike="noStrike">
                <a:solidFill>
                  <a:srgbClr val="000000"/>
                </a:solidFill>
                <a:latin typeface="Calibri"/>
                <a:ea typeface="Calibri"/>
                <a:cs typeface="Calibri"/>
                <a:sym typeface="Calibri"/>
              </a:rPr>
              <a:t>They  use a decision tree model to explain rule-based tagging.</a:t>
            </a:r>
            <a:endParaRPr b="0" i="0" sz="19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900"/>
              <a:buFont typeface="Arial"/>
              <a:buNone/>
            </a:pPr>
            <a:r>
              <a:rPr b="0" i="0" lang="en-US" sz="1900" u="none" cap="none" strike="noStrike">
                <a:solidFill>
                  <a:srgbClr val="000000"/>
                </a:solidFill>
                <a:latin typeface="Calibri"/>
                <a:ea typeface="Calibri"/>
                <a:cs typeface="Calibri"/>
                <a:sym typeface="Calibri"/>
              </a:rPr>
              <a:t> At the top of the tree all are untagged words, For every word, we traverse s path through a tree till a leaf node. Each node in the tree corresponds to an attribute. The attribute value of a word determines the path from the root to a leaf node. The first attribute at the root node is a flag to indicate whether the word exists in the dictionary. Words that occur in the dictionary can have one or more tags</a:t>
            </a:r>
            <a:endParaRPr b="0" i="0" sz="19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900"/>
              <a:buFont typeface="Arial"/>
              <a:buNone/>
            </a:pPr>
            <a:r>
              <a:rPr b="0" i="0" lang="en-US" sz="1900" u="none" cap="none" strike="noStrike">
                <a:solidFill>
                  <a:srgbClr val="000000"/>
                </a:solidFill>
                <a:latin typeface="Calibri"/>
                <a:ea typeface="Calibri"/>
                <a:cs typeface="Calibri"/>
                <a:sym typeface="Calibri"/>
              </a:rPr>
              <a:t>    </a:t>
            </a:r>
            <a:endParaRPr b="0" i="0" sz="19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900"/>
              <a:buFont typeface="Arial"/>
              <a:buNone/>
            </a:pPr>
            <a:r>
              <a:rPr b="0" i="0" lang="en-US" sz="1900" u="none" cap="none" strike="noStrike">
                <a:solidFill>
                  <a:srgbClr val="000000"/>
                </a:solidFill>
                <a:latin typeface="Calibri"/>
                <a:ea typeface="Calibri"/>
                <a:cs typeface="Calibri"/>
                <a:sym typeface="Calibri"/>
              </a:rPr>
              <a:t>                                                         Decision tree to assign POS tags</a:t>
            </a:r>
            <a:endParaRPr b="0" i="0" sz="1900" u="none" cap="none" strike="noStrike">
              <a:solidFill>
                <a:srgbClr val="000000"/>
              </a:solidFill>
              <a:latin typeface="Calibri"/>
              <a:ea typeface="Calibri"/>
              <a:cs typeface="Calibri"/>
              <a:sym typeface="Calibri"/>
            </a:endParaRPr>
          </a:p>
        </p:txBody>
      </p:sp>
      <p:pic>
        <p:nvPicPr>
          <p:cNvPr id="204" name="Google Shape;204;gbfaaf636db_0_87"/>
          <p:cNvPicPr preferRelativeResize="0"/>
          <p:nvPr/>
        </p:nvPicPr>
        <p:blipFill rotWithShape="1">
          <a:blip r:embed="rId3">
            <a:alphaModFix/>
          </a:blip>
          <a:srcRect b="0" l="0" r="0" t="0"/>
          <a:stretch/>
        </p:blipFill>
        <p:spPr>
          <a:xfrm>
            <a:off x="2014550" y="4014800"/>
            <a:ext cx="6186475" cy="23717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gbfaaf636db_0_103"/>
          <p:cNvSpPr txBox="1"/>
          <p:nvPr/>
        </p:nvSpPr>
        <p:spPr>
          <a:xfrm>
            <a:off x="0" y="442925"/>
            <a:ext cx="10415700" cy="923400"/>
          </a:xfrm>
          <a:prstGeom prst="rect">
            <a:avLst/>
          </a:prstGeom>
          <a:noFill/>
          <a:ln>
            <a:noFill/>
          </a:ln>
        </p:spPr>
        <p:txBody>
          <a:bodyPr anchorCtr="0" anchor="t" bIns="91425" lIns="91425" spcFirstLastPara="1" rIns="91425" wrap="square" tIns="91425">
            <a:spAutoFit/>
          </a:bodyPr>
          <a:lstStyle/>
          <a:p>
            <a:pPr indent="-342891" lvl="0" marL="342891" marR="0" rtl="0" algn="l">
              <a:lnSpc>
                <a:spcPct val="100000"/>
              </a:lnSpc>
              <a:spcBef>
                <a:spcPts val="0"/>
              </a:spcBef>
              <a:spcAft>
                <a:spcPts val="0"/>
              </a:spcAft>
              <a:buClr>
                <a:srgbClr val="000000"/>
              </a:buClr>
              <a:buSzPts val="2400"/>
              <a:buFont typeface="Arial"/>
              <a:buNone/>
            </a:pPr>
            <a:r>
              <a:rPr b="1" i="0" lang="en-US" sz="2400" u="none" cap="none" strike="noStrike">
                <a:solidFill>
                  <a:schemeClr val="dk1"/>
                </a:solidFill>
                <a:latin typeface="PT Sans Narrow"/>
                <a:ea typeface="PT Sans Narrow"/>
                <a:cs typeface="PT Sans Narrow"/>
                <a:sym typeface="PT Sans Narrow"/>
              </a:rPr>
              <a:t>                                         Methodology proposed/implemented in the paper</a:t>
            </a:r>
            <a:endParaRPr b="1" i="0" sz="2400" u="none" cap="none" strike="noStrike">
              <a:solidFill>
                <a:schemeClr val="dk1"/>
              </a:solidFill>
              <a:latin typeface="PT Sans Narrow"/>
              <a:ea typeface="PT Sans Narrow"/>
              <a:cs typeface="PT Sans Narrow"/>
              <a:sym typeface="PT Sans Narrow"/>
            </a:endParaRPr>
          </a:p>
          <a:p>
            <a:pPr indent="-342891" lvl="0" marL="342891" marR="0" rtl="0" algn="l">
              <a:lnSpc>
                <a:spcPct val="100000"/>
              </a:lnSpc>
              <a:spcBef>
                <a:spcPts val="0"/>
              </a:spcBef>
              <a:spcAft>
                <a:spcPts val="0"/>
              </a:spcAft>
              <a:buClr>
                <a:srgbClr val="000000"/>
              </a:buClr>
              <a:buSzPts val="2400"/>
              <a:buFont typeface="Arial"/>
              <a:buNone/>
            </a:pPr>
            <a:r>
              <a:t/>
            </a:r>
            <a:endParaRPr b="1" i="0" sz="2400" u="none" cap="none" strike="noStrike">
              <a:solidFill>
                <a:schemeClr val="dk1"/>
              </a:solidFill>
              <a:latin typeface="PT Sans Narrow"/>
              <a:ea typeface="PT Sans Narrow"/>
              <a:cs typeface="PT Sans Narrow"/>
              <a:sym typeface="PT Sans Narrow"/>
            </a:endParaRPr>
          </a:p>
        </p:txBody>
      </p:sp>
      <p:sp>
        <p:nvSpPr>
          <p:cNvPr id="211" name="Google Shape;211;gbfaaf636db_0_103"/>
          <p:cNvSpPr/>
          <p:nvPr/>
        </p:nvSpPr>
        <p:spPr>
          <a:xfrm>
            <a:off x="2031900" y="938204"/>
            <a:ext cx="10160100" cy="36600"/>
          </a:xfrm>
          <a:prstGeom prst="rect">
            <a:avLst/>
          </a:prstGeom>
          <a:solidFill>
            <a:srgbClr val="33CCC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12" name="Google Shape;212;gbfaaf636db_0_103"/>
          <p:cNvSpPr txBox="1"/>
          <p:nvPr/>
        </p:nvSpPr>
        <p:spPr>
          <a:xfrm>
            <a:off x="671525" y="1066300"/>
            <a:ext cx="11172900" cy="554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000000"/>
                </a:solidFill>
                <a:latin typeface="Arial"/>
                <a:ea typeface="Arial"/>
                <a:cs typeface="Arial"/>
                <a:sym typeface="Arial"/>
              </a:rPr>
              <a:t>Algorithm:</a:t>
            </a:r>
            <a:r>
              <a:rPr b="0" i="0" lang="en-US" sz="2400" u="none" cap="none" strike="noStrike">
                <a:solidFill>
                  <a:srgbClr val="0000FF"/>
                </a:solidFill>
                <a:latin typeface="Arial"/>
                <a:ea typeface="Arial"/>
                <a:cs typeface="Arial"/>
                <a:sym typeface="Arial"/>
              </a:rPr>
              <a:t> POS tagging  used in the model</a:t>
            </a:r>
            <a:endParaRPr b="0" i="0" sz="2400" u="none" cap="none" strike="noStrike">
              <a:solidFill>
                <a:srgbClr val="0000FF"/>
              </a:solidFill>
              <a:latin typeface="Arial"/>
              <a:ea typeface="Arial"/>
              <a:cs typeface="Arial"/>
              <a:sym typeface="Arial"/>
            </a:endParaRPr>
          </a:p>
        </p:txBody>
      </p:sp>
      <p:pic>
        <p:nvPicPr>
          <p:cNvPr id="213" name="Google Shape;213;gbfaaf636db_0_103"/>
          <p:cNvPicPr preferRelativeResize="0"/>
          <p:nvPr/>
        </p:nvPicPr>
        <p:blipFill rotWithShape="1">
          <a:blip r:embed="rId3">
            <a:alphaModFix/>
          </a:blip>
          <a:srcRect b="2062" l="4853" r="2697" t="2870"/>
          <a:stretch/>
        </p:blipFill>
        <p:spPr>
          <a:xfrm>
            <a:off x="671525" y="1534675"/>
            <a:ext cx="4386249" cy="2151500"/>
          </a:xfrm>
          <a:prstGeom prst="rect">
            <a:avLst/>
          </a:prstGeom>
          <a:noFill/>
          <a:ln>
            <a:noFill/>
          </a:ln>
        </p:spPr>
      </p:pic>
      <p:sp>
        <p:nvSpPr>
          <p:cNvPr id="214" name="Google Shape;214;gbfaaf636db_0_103"/>
          <p:cNvSpPr txBox="1"/>
          <p:nvPr/>
        </p:nvSpPr>
        <p:spPr>
          <a:xfrm>
            <a:off x="342925" y="3854525"/>
            <a:ext cx="6629400" cy="2524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900"/>
              <a:buFont typeface="Arial"/>
              <a:buNone/>
            </a:pPr>
            <a:r>
              <a:rPr b="1" i="0" lang="en-US" sz="1900" u="sng" cap="none" strike="noStrike">
                <a:solidFill>
                  <a:srgbClr val="000000"/>
                </a:solidFill>
                <a:latin typeface="Calibri"/>
                <a:ea typeface="Calibri"/>
                <a:cs typeface="Calibri"/>
                <a:sym typeface="Calibri"/>
              </a:rPr>
              <a:t>Results and Performance</a:t>
            </a:r>
            <a:endParaRPr b="1" i="0" sz="1900" u="sng"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900"/>
              <a:buFont typeface="Arial"/>
              <a:buNone/>
            </a:pPr>
            <a:r>
              <a:t/>
            </a:r>
            <a:endParaRPr b="1" i="0" sz="1900" u="sng"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900"/>
              <a:buFont typeface="Arial"/>
              <a:buNone/>
            </a:pPr>
            <a:r>
              <a:rPr b="0" i="0" lang="en-US" sz="1900" u="none" cap="none" strike="noStrike">
                <a:solidFill>
                  <a:srgbClr val="000000"/>
                </a:solidFill>
                <a:latin typeface="Times New Roman"/>
                <a:ea typeface="Times New Roman"/>
                <a:cs typeface="Times New Roman"/>
                <a:sym typeface="Times New Roman"/>
              </a:rPr>
              <a:t>They have trained the systems with corpus size of 500, 1000 and 1500 sentences respectively for POS tagging. Performances of the systems were evaluated with the same set of 500 distinguished sentences that were out of corpus. From the experiment they found that the performances of system are significantly well and achieves very competitive accuracy by increasing the corpus size</a:t>
            </a:r>
            <a:endParaRPr b="0" i="0" sz="1900" u="none" cap="none" strike="noStrike">
              <a:solidFill>
                <a:srgbClr val="000000"/>
              </a:solidFill>
              <a:latin typeface="Times New Roman"/>
              <a:ea typeface="Times New Roman"/>
              <a:cs typeface="Times New Roman"/>
              <a:sym typeface="Times New Roman"/>
            </a:endParaRPr>
          </a:p>
        </p:txBody>
      </p:sp>
      <p:pic>
        <p:nvPicPr>
          <p:cNvPr id="215" name="Google Shape;215;gbfaaf636db_0_103"/>
          <p:cNvPicPr preferRelativeResize="0"/>
          <p:nvPr/>
        </p:nvPicPr>
        <p:blipFill rotWithShape="1">
          <a:blip r:embed="rId4">
            <a:alphaModFix/>
          </a:blip>
          <a:srcRect b="0" l="4146" r="2672" t="8466"/>
          <a:stretch/>
        </p:blipFill>
        <p:spPr>
          <a:xfrm>
            <a:off x="7186625" y="3686175"/>
            <a:ext cx="4486274" cy="2006750"/>
          </a:xfrm>
          <a:prstGeom prst="rect">
            <a:avLst/>
          </a:prstGeom>
          <a:noFill/>
          <a:ln>
            <a:noFill/>
          </a:ln>
        </p:spPr>
      </p:pic>
      <p:sp>
        <p:nvSpPr>
          <p:cNvPr id="216" name="Google Shape;216;gbfaaf636db_0_103"/>
          <p:cNvSpPr txBox="1"/>
          <p:nvPr/>
        </p:nvSpPr>
        <p:spPr>
          <a:xfrm>
            <a:off x="8201025" y="6329375"/>
            <a:ext cx="8229600" cy="960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217" name="Google Shape;217;gbfaaf636db_0_103"/>
          <p:cNvSpPr txBox="1"/>
          <p:nvPr/>
        </p:nvSpPr>
        <p:spPr>
          <a:xfrm>
            <a:off x="6972325" y="5929175"/>
            <a:ext cx="50007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Calibri"/>
                <a:ea typeface="Calibri"/>
                <a:cs typeface="Calibri"/>
                <a:sym typeface="Calibri"/>
              </a:rPr>
              <a:t>                                 Performance Graph </a:t>
            </a:r>
            <a:endParaRPr b="0" i="0" sz="1800" u="none" cap="none" strike="noStrike">
              <a:solidFill>
                <a:srgbClr val="000000"/>
              </a:solidFill>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pic>
        <p:nvPicPr>
          <p:cNvPr id="223" name="Google Shape;223;gbfaaf636db_0_63"/>
          <p:cNvPicPr preferRelativeResize="0"/>
          <p:nvPr/>
        </p:nvPicPr>
        <p:blipFill rotWithShape="1">
          <a:blip r:embed="rId3">
            <a:alphaModFix/>
          </a:blip>
          <a:srcRect b="0" l="0" r="0" t="0"/>
          <a:stretch/>
        </p:blipFill>
        <p:spPr>
          <a:xfrm>
            <a:off x="5129225" y="2100275"/>
            <a:ext cx="6115049" cy="3557575"/>
          </a:xfrm>
          <a:prstGeom prst="rect">
            <a:avLst/>
          </a:prstGeom>
          <a:noFill/>
          <a:ln>
            <a:noFill/>
          </a:ln>
        </p:spPr>
      </p:pic>
      <p:pic>
        <p:nvPicPr>
          <p:cNvPr id="224" name="Google Shape;224;gbfaaf636db_0_63"/>
          <p:cNvPicPr preferRelativeResize="0"/>
          <p:nvPr/>
        </p:nvPicPr>
        <p:blipFill rotWithShape="1">
          <a:blip r:embed="rId4">
            <a:alphaModFix/>
          </a:blip>
          <a:srcRect b="0" l="0" r="0" t="0"/>
          <a:stretch/>
        </p:blipFill>
        <p:spPr>
          <a:xfrm>
            <a:off x="723875" y="2243175"/>
            <a:ext cx="3191050" cy="2728726"/>
          </a:xfrm>
          <a:prstGeom prst="rect">
            <a:avLst/>
          </a:prstGeom>
          <a:noFill/>
          <a:ln>
            <a:noFill/>
          </a:ln>
        </p:spPr>
      </p:pic>
      <p:sp>
        <p:nvSpPr>
          <p:cNvPr id="225" name="Google Shape;225;gbfaaf636db_0_63"/>
          <p:cNvSpPr txBox="1"/>
          <p:nvPr/>
        </p:nvSpPr>
        <p:spPr>
          <a:xfrm>
            <a:off x="500050" y="4971900"/>
            <a:ext cx="3414900" cy="415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Calibri"/>
                <a:ea typeface="Calibri"/>
                <a:cs typeface="Calibri"/>
                <a:sym typeface="Calibri"/>
              </a:rPr>
              <a:t>           </a:t>
            </a:r>
            <a:r>
              <a:rPr b="0" i="0" lang="en-US" sz="1500" u="none" cap="none" strike="noStrike">
                <a:solidFill>
                  <a:srgbClr val="000000"/>
                </a:solidFill>
                <a:latin typeface="Times New Roman"/>
                <a:ea typeface="Times New Roman"/>
                <a:cs typeface="Times New Roman"/>
                <a:sym typeface="Times New Roman"/>
              </a:rPr>
              <a:t>Example of a Parser tree structure</a:t>
            </a:r>
            <a:endParaRPr b="0" i="0" sz="1500" u="none" cap="none" strike="noStrike">
              <a:solidFill>
                <a:srgbClr val="000000"/>
              </a:solidFill>
              <a:latin typeface="Times New Roman"/>
              <a:ea typeface="Times New Roman"/>
              <a:cs typeface="Times New Roman"/>
              <a:sym typeface="Times New Roman"/>
            </a:endParaRPr>
          </a:p>
        </p:txBody>
      </p:sp>
      <p:sp>
        <p:nvSpPr>
          <p:cNvPr id="226" name="Google Shape;226;gbfaaf636db_0_63"/>
          <p:cNvSpPr txBox="1"/>
          <p:nvPr/>
        </p:nvSpPr>
        <p:spPr>
          <a:xfrm>
            <a:off x="0" y="414350"/>
            <a:ext cx="11658600" cy="1293000"/>
          </a:xfrm>
          <a:prstGeom prst="rect">
            <a:avLst/>
          </a:prstGeom>
          <a:noFill/>
          <a:ln>
            <a:noFill/>
          </a:ln>
        </p:spPr>
        <p:txBody>
          <a:bodyPr anchorCtr="0" anchor="t" bIns="91425" lIns="91425" spcFirstLastPara="1" rIns="91425" wrap="square" tIns="91425">
            <a:spAutoFit/>
          </a:bodyPr>
          <a:lstStyle/>
          <a:p>
            <a:pPr indent="-342891" lvl="0" marL="342891" marR="0" rtl="0" algn="l">
              <a:lnSpc>
                <a:spcPct val="100000"/>
              </a:lnSpc>
              <a:spcBef>
                <a:spcPts val="0"/>
              </a:spcBef>
              <a:spcAft>
                <a:spcPts val="0"/>
              </a:spcAft>
              <a:buClr>
                <a:srgbClr val="000000"/>
              </a:buClr>
              <a:buSzPts val="2400"/>
              <a:buFont typeface="Arial"/>
              <a:buNone/>
            </a:pPr>
            <a:r>
              <a:rPr b="1" i="0" lang="en-US" sz="2400" u="none" cap="none" strike="noStrike">
                <a:solidFill>
                  <a:schemeClr val="dk1"/>
                </a:solidFill>
                <a:latin typeface="PT Sans Narrow"/>
                <a:ea typeface="PT Sans Narrow"/>
                <a:cs typeface="PT Sans Narrow"/>
                <a:sym typeface="PT Sans Narrow"/>
              </a:rPr>
              <a:t>                                         Methodology proposed/implemented in the paper</a:t>
            </a:r>
            <a:endParaRPr b="1" i="0" sz="2400" u="none" cap="none" strike="noStrike">
              <a:solidFill>
                <a:schemeClr val="dk1"/>
              </a:solidFill>
              <a:latin typeface="PT Sans Narrow"/>
              <a:ea typeface="PT Sans Narrow"/>
              <a:cs typeface="PT Sans Narrow"/>
              <a:sym typeface="PT Sans Narrow"/>
            </a:endParaRPr>
          </a:p>
          <a:p>
            <a:pPr indent="-342891" lvl="0" marL="342891" marR="0" rtl="0" algn="l">
              <a:lnSpc>
                <a:spcPct val="100000"/>
              </a:lnSpc>
              <a:spcBef>
                <a:spcPts val="0"/>
              </a:spcBef>
              <a:spcAft>
                <a:spcPts val="0"/>
              </a:spcAft>
              <a:buClr>
                <a:srgbClr val="000000"/>
              </a:buClr>
              <a:buSzPts val="2400"/>
              <a:buFont typeface="Arial"/>
              <a:buNone/>
            </a:pPr>
            <a:r>
              <a:t/>
            </a:r>
            <a:endParaRPr b="1" i="0" sz="2400" u="none" cap="none" strike="noStrike">
              <a:solidFill>
                <a:schemeClr val="dk1"/>
              </a:solidFill>
              <a:latin typeface="PT Sans Narrow"/>
              <a:ea typeface="PT Sans Narrow"/>
              <a:cs typeface="PT Sans Narrow"/>
              <a:sym typeface="PT Sans Narrow"/>
            </a:endParaRPr>
          </a:p>
          <a:p>
            <a:pPr indent="-342891" lvl="0" marL="342891" marR="0" rtl="0" algn="l">
              <a:lnSpc>
                <a:spcPct val="100000"/>
              </a:lnSpc>
              <a:spcBef>
                <a:spcPts val="0"/>
              </a:spcBef>
              <a:spcAft>
                <a:spcPts val="0"/>
              </a:spcAft>
              <a:buClr>
                <a:srgbClr val="000000"/>
              </a:buClr>
              <a:buSzPts val="2400"/>
              <a:buFont typeface="Arial"/>
              <a:buNone/>
            </a:pPr>
            <a:r>
              <a:t/>
            </a:r>
            <a:endParaRPr b="1" i="0" sz="2400" u="none" cap="none" strike="noStrike">
              <a:solidFill>
                <a:schemeClr val="dk1"/>
              </a:solidFill>
              <a:latin typeface="PT Sans Narrow"/>
              <a:ea typeface="PT Sans Narrow"/>
              <a:cs typeface="PT Sans Narrow"/>
              <a:sym typeface="PT Sans Narrow"/>
            </a:endParaRPr>
          </a:p>
        </p:txBody>
      </p:sp>
      <p:sp>
        <p:nvSpPr>
          <p:cNvPr id="227" name="Google Shape;227;gbfaaf636db_0_63"/>
          <p:cNvSpPr/>
          <p:nvPr/>
        </p:nvSpPr>
        <p:spPr>
          <a:xfrm>
            <a:off x="2031900" y="938204"/>
            <a:ext cx="10160100" cy="36600"/>
          </a:xfrm>
          <a:prstGeom prst="rect">
            <a:avLst/>
          </a:prstGeom>
          <a:solidFill>
            <a:srgbClr val="33CCC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28" name="Google Shape;228;gbfaaf636db_0_63"/>
          <p:cNvSpPr txBox="1"/>
          <p:nvPr/>
        </p:nvSpPr>
        <p:spPr>
          <a:xfrm>
            <a:off x="2186000" y="1443050"/>
            <a:ext cx="8229600" cy="960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229" name="Google Shape;229;gbfaaf636db_0_63"/>
          <p:cNvSpPr txBox="1"/>
          <p:nvPr/>
        </p:nvSpPr>
        <p:spPr>
          <a:xfrm>
            <a:off x="1114425" y="1057538"/>
            <a:ext cx="82296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en-US" sz="2000" u="sng" cap="none" strike="noStrike">
                <a:solidFill>
                  <a:srgbClr val="000000"/>
                </a:solidFill>
                <a:latin typeface="Calibri"/>
                <a:ea typeface="Calibri"/>
                <a:cs typeface="Calibri"/>
                <a:sym typeface="Calibri"/>
              </a:rPr>
              <a:t>Results and Performance</a:t>
            </a:r>
            <a:endParaRPr b="1" i="0" sz="2000" u="sng" cap="none" strike="noStrike">
              <a:solidFill>
                <a:srgbClr val="000000"/>
              </a:solidFill>
              <a:latin typeface="Calibri"/>
              <a:ea typeface="Calibri"/>
              <a:cs typeface="Calibri"/>
              <a:sym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gbfaaf636db_0_127"/>
          <p:cNvSpPr/>
          <p:nvPr/>
        </p:nvSpPr>
        <p:spPr>
          <a:xfrm>
            <a:off x="4120300" y="1519823"/>
            <a:ext cx="7271400" cy="54000"/>
          </a:xfrm>
          <a:prstGeom prst="rect">
            <a:avLst/>
          </a:prstGeom>
          <a:solidFill>
            <a:srgbClr val="33CCC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36" name="Google Shape;236;gbfaaf636db_0_127"/>
          <p:cNvSpPr txBox="1"/>
          <p:nvPr/>
        </p:nvSpPr>
        <p:spPr>
          <a:xfrm>
            <a:off x="2962850" y="866050"/>
            <a:ext cx="8559300" cy="461700"/>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1000"/>
              </a:spcBef>
              <a:spcAft>
                <a:spcPts val="1000"/>
              </a:spcAft>
              <a:buClr>
                <a:srgbClr val="000000"/>
              </a:buClr>
              <a:buSzPts val="1100"/>
              <a:buFont typeface="Arial"/>
              <a:buNone/>
            </a:pPr>
            <a:r>
              <a:rPr b="1" i="0" lang="en-US" sz="2400" u="none" cap="none" strike="noStrike">
                <a:solidFill>
                  <a:schemeClr val="dk1"/>
                </a:solidFill>
                <a:latin typeface="Nunito"/>
                <a:ea typeface="Nunito"/>
                <a:cs typeface="Nunito"/>
                <a:sym typeface="Nunito"/>
              </a:rPr>
              <a:t>Merits and Demerits of the proposed method in the paper</a:t>
            </a:r>
            <a:endParaRPr b="0" i="0" sz="2400" u="none" cap="none" strike="noStrike">
              <a:solidFill>
                <a:srgbClr val="0000FF"/>
              </a:solidFill>
              <a:latin typeface="Nunito"/>
              <a:ea typeface="Nunito"/>
              <a:cs typeface="Nunito"/>
              <a:sym typeface="Nunito"/>
            </a:endParaRPr>
          </a:p>
        </p:txBody>
      </p:sp>
      <p:sp>
        <p:nvSpPr>
          <p:cNvPr id="237" name="Google Shape;237;gbfaaf636db_0_127"/>
          <p:cNvSpPr txBox="1"/>
          <p:nvPr/>
        </p:nvSpPr>
        <p:spPr>
          <a:xfrm>
            <a:off x="542925" y="1573825"/>
            <a:ext cx="11072700" cy="5212800"/>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1000"/>
              </a:spcBef>
              <a:spcAft>
                <a:spcPts val="0"/>
              </a:spcAft>
              <a:buClr>
                <a:srgbClr val="000000"/>
              </a:buClr>
              <a:buSzPts val="1500"/>
              <a:buFont typeface="Arial"/>
              <a:buNone/>
            </a:pPr>
            <a:r>
              <a:rPr b="1" i="0" lang="en-US" sz="1500" u="none" cap="none" strike="noStrike">
                <a:solidFill>
                  <a:schemeClr val="dk1"/>
                </a:solidFill>
                <a:latin typeface="Nunito"/>
                <a:ea typeface="Nunito"/>
                <a:cs typeface="Nunito"/>
                <a:sym typeface="Nunito"/>
              </a:rPr>
              <a:t> </a:t>
            </a:r>
            <a:r>
              <a:rPr b="1" i="0" lang="en-US" sz="2400" u="sng" cap="none" strike="noStrike">
                <a:solidFill>
                  <a:srgbClr val="0000FF"/>
                </a:solidFill>
                <a:latin typeface="Nunito"/>
                <a:ea typeface="Nunito"/>
                <a:cs typeface="Nunito"/>
                <a:sym typeface="Nunito"/>
              </a:rPr>
              <a:t>Merits</a:t>
            </a:r>
            <a:r>
              <a:rPr b="1" i="0" lang="en-US" sz="2400" u="none" cap="none" strike="noStrike">
                <a:solidFill>
                  <a:srgbClr val="0000FF"/>
                </a:solidFill>
                <a:latin typeface="Nunito"/>
                <a:ea typeface="Nunito"/>
                <a:cs typeface="Nunito"/>
                <a:sym typeface="Nunito"/>
              </a:rPr>
              <a:t> :</a:t>
            </a:r>
            <a:endParaRPr b="0" i="0" sz="2400" u="none" cap="none" strike="noStrike">
              <a:solidFill>
                <a:srgbClr val="000000"/>
              </a:solidFill>
              <a:latin typeface="Times New Roman"/>
              <a:ea typeface="Times New Roman"/>
              <a:cs typeface="Times New Roman"/>
              <a:sym typeface="Times New Roman"/>
            </a:endParaRPr>
          </a:p>
          <a:p>
            <a:pPr indent="-381000" lvl="0" marL="457200" marR="0" rtl="0" algn="just">
              <a:lnSpc>
                <a:spcPct val="100000"/>
              </a:lnSpc>
              <a:spcBef>
                <a:spcPts val="1000"/>
              </a:spcBef>
              <a:spcAft>
                <a:spcPts val="0"/>
              </a:spcAft>
              <a:buClr>
                <a:srgbClr val="000000"/>
              </a:buClr>
              <a:buSzPts val="2400"/>
              <a:buFont typeface="Times New Roman"/>
              <a:buChar char="●"/>
            </a:pPr>
            <a:r>
              <a:rPr b="0" i="0" lang="en-US" sz="2400" u="none" cap="none" strike="noStrike">
                <a:solidFill>
                  <a:srgbClr val="000000"/>
                </a:solidFill>
                <a:latin typeface="Times New Roman"/>
                <a:ea typeface="Times New Roman"/>
                <a:cs typeface="Times New Roman"/>
                <a:sym typeface="Times New Roman"/>
              </a:rPr>
              <a:t>This paper highlights the process of text preprocessing, translation of English to Kannada and then generating and implementing Phrase Structure Grammar (PSG) for Kannada sentences.</a:t>
            </a:r>
            <a:endParaRPr b="0" i="0" sz="2400" u="none" cap="none" strike="noStrike">
              <a:solidFill>
                <a:srgbClr val="000000"/>
              </a:solidFill>
              <a:latin typeface="Times New Roman"/>
              <a:ea typeface="Times New Roman"/>
              <a:cs typeface="Times New Roman"/>
              <a:sym typeface="Times New Roman"/>
            </a:endParaRPr>
          </a:p>
          <a:p>
            <a:pPr indent="-381000" lvl="0" marL="457200" marR="0" rtl="0" algn="just">
              <a:lnSpc>
                <a:spcPct val="100000"/>
              </a:lnSpc>
              <a:spcBef>
                <a:spcPts val="0"/>
              </a:spcBef>
              <a:spcAft>
                <a:spcPts val="0"/>
              </a:spcAft>
              <a:buClr>
                <a:srgbClr val="000000"/>
              </a:buClr>
              <a:buSzPts val="2400"/>
              <a:buFont typeface="Times New Roman"/>
              <a:buChar char="●"/>
            </a:pPr>
            <a:r>
              <a:rPr b="0" i="0" lang="en-US" sz="2400" u="none" cap="none" strike="noStrike">
                <a:solidFill>
                  <a:srgbClr val="000000"/>
                </a:solidFill>
                <a:latin typeface="Times New Roman"/>
                <a:ea typeface="Times New Roman"/>
                <a:cs typeface="Times New Roman"/>
                <a:sym typeface="Times New Roman"/>
              </a:rPr>
              <a:t>They have repeatedly trained the system by increasing the number of sentences respectively for POS tagging that helped them to increase the accuracy of the system by increasing corpus size.</a:t>
            </a:r>
            <a:endParaRPr b="0" i="0" sz="2400" u="none" cap="none" strike="noStrike">
              <a:solidFill>
                <a:srgbClr val="000000"/>
              </a:solidFill>
              <a:latin typeface="Times New Roman"/>
              <a:ea typeface="Times New Roman"/>
              <a:cs typeface="Times New Roman"/>
              <a:sym typeface="Times New Roman"/>
            </a:endParaRPr>
          </a:p>
          <a:p>
            <a:pPr indent="0" lvl="0" marL="0" marR="0" rtl="0" algn="just">
              <a:lnSpc>
                <a:spcPct val="100000"/>
              </a:lnSpc>
              <a:spcBef>
                <a:spcPts val="1000"/>
              </a:spcBef>
              <a:spcAft>
                <a:spcPts val="0"/>
              </a:spcAft>
              <a:buClr>
                <a:srgbClr val="000000"/>
              </a:buClr>
              <a:buSzPts val="2400"/>
              <a:buFont typeface="Arial"/>
              <a:buNone/>
            </a:pPr>
            <a:r>
              <a:rPr b="1" i="0" lang="en-US" sz="2400" u="sng" cap="none" strike="noStrike">
                <a:solidFill>
                  <a:srgbClr val="0000FF"/>
                </a:solidFill>
                <a:latin typeface="Nunito"/>
                <a:ea typeface="Nunito"/>
                <a:cs typeface="Nunito"/>
                <a:sym typeface="Nunito"/>
              </a:rPr>
              <a:t>Demerits</a:t>
            </a:r>
            <a:r>
              <a:rPr b="1" i="0" lang="en-US" sz="2400" u="none" cap="none" strike="noStrike">
                <a:solidFill>
                  <a:schemeClr val="dk1"/>
                </a:solidFill>
                <a:latin typeface="Nunito"/>
                <a:ea typeface="Nunito"/>
                <a:cs typeface="Nunito"/>
                <a:sym typeface="Nunito"/>
              </a:rPr>
              <a:t> </a:t>
            </a:r>
            <a:r>
              <a:rPr b="1" i="0" lang="en-US" sz="2400" u="none" cap="none" strike="noStrike">
                <a:solidFill>
                  <a:srgbClr val="0000FF"/>
                </a:solidFill>
                <a:latin typeface="Nunito"/>
                <a:ea typeface="Nunito"/>
                <a:cs typeface="Nunito"/>
                <a:sym typeface="Nunito"/>
              </a:rPr>
              <a:t>: </a:t>
            </a:r>
            <a:endParaRPr b="1" i="0" sz="2400" u="none" cap="none" strike="noStrike">
              <a:solidFill>
                <a:srgbClr val="0000FF"/>
              </a:solidFill>
              <a:latin typeface="Nunito"/>
              <a:ea typeface="Nunito"/>
              <a:cs typeface="Nunito"/>
              <a:sym typeface="Nunito"/>
            </a:endParaRPr>
          </a:p>
          <a:p>
            <a:pPr indent="-381000" lvl="0" marL="457200" marR="0" rtl="0" algn="just">
              <a:lnSpc>
                <a:spcPct val="100000"/>
              </a:lnSpc>
              <a:spcBef>
                <a:spcPts val="1000"/>
              </a:spcBef>
              <a:spcAft>
                <a:spcPts val="0"/>
              </a:spcAft>
              <a:buClr>
                <a:srgbClr val="000000"/>
              </a:buClr>
              <a:buSzPts val="2400"/>
              <a:buFont typeface="Times New Roman"/>
              <a:buChar char="●"/>
            </a:pPr>
            <a:r>
              <a:rPr b="0" i="0" lang="en-US" sz="2400" u="none" cap="none" strike="noStrike">
                <a:solidFill>
                  <a:srgbClr val="000000"/>
                </a:solidFill>
                <a:latin typeface="Times New Roman"/>
                <a:ea typeface="Times New Roman"/>
                <a:cs typeface="Times New Roman"/>
                <a:sym typeface="Times New Roman"/>
              </a:rPr>
              <a:t>English has Subject Verb Object (SVO) structure while Kannada has Subject Object Verb (SOV) structure this has been unraveled by this paper.</a:t>
            </a:r>
            <a:endParaRPr b="0" i="0" sz="2400" u="none" cap="none" strike="noStrike">
              <a:solidFill>
                <a:srgbClr val="0000FF"/>
              </a:solidFill>
              <a:latin typeface="Times New Roman"/>
              <a:ea typeface="Times New Roman"/>
              <a:cs typeface="Times New Roman"/>
              <a:sym typeface="Times New Roman"/>
            </a:endParaRPr>
          </a:p>
          <a:p>
            <a:pPr indent="0" lvl="0" marL="0" marR="0" rtl="0" algn="just">
              <a:lnSpc>
                <a:spcPct val="100000"/>
              </a:lnSpc>
              <a:spcBef>
                <a:spcPts val="1000"/>
              </a:spcBef>
              <a:spcAft>
                <a:spcPts val="1000"/>
              </a:spcAft>
              <a:buClr>
                <a:srgbClr val="000000"/>
              </a:buClr>
              <a:buSzPts val="2400"/>
              <a:buFont typeface="Arial"/>
              <a:buNone/>
            </a:pPr>
            <a:r>
              <a:t/>
            </a:r>
            <a:endParaRPr b="1" i="0" sz="2400" u="none" cap="none" strike="noStrike">
              <a:solidFill>
                <a:schemeClr val="dk1"/>
              </a:solidFill>
              <a:latin typeface="Nunito"/>
              <a:ea typeface="Nunito"/>
              <a:cs typeface="Nunito"/>
              <a:sym typeface="Nuni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2"/>
          <p:cNvSpPr/>
          <p:nvPr/>
        </p:nvSpPr>
        <p:spPr>
          <a:xfrm>
            <a:off x="3048000" y="1581155"/>
            <a:ext cx="7620000" cy="36513"/>
          </a:xfrm>
          <a:prstGeom prst="rect">
            <a:avLst/>
          </a:prstGeom>
          <a:solidFill>
            <a:srgbClr val="33CCC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87" name="Google Shape;87;p2"/>
          <p:cNvSpPr txBox="1"/>
          <p:nvPr/>
        </p:nvSpPr>
        <p:spPr>
          <a:xfrm>
            <a:off x="4284300" y="1119477"/>
            <a:ext cx="6477000" cy="461700"/>
          </a:xfrm>
          <a:prstGeom prst="rect">
            <a:avLst/>
          </a:prstGeom>
          <a:noFill/>
          <a:ln>
            <a:noFill/>
          </a:ln>
        </p:spPr>
        <p:txBody>
          <a:bodyPr anchorCtr="0" anchor="t" bIns="45700" lIns="91425" spcFirstLastPara="1" rIns="91425" wrap="square" tIns="45700">
            <a:spAutoFit/>
          </a:bodyPr>
          <a:lstStyle/>
          <a:p>
            <a:pPr indent="-342891" lvl="0" marL="342891" marR="0" rtl="0" algn="r">
              <a:lnSpc>
                <a:spcPct val="100000"/>
              </a:lnSpc>
              <a:spcBef>
                <a:spcPts val="0"/>
              </a:spcBef>
              <a:spcAft>
                <a:spcPts val="0"/>
              </a:spcAft>
              <a:buClr>
                <a:srgbClr val="000000"/>
              </a:buClr>
              <a:buSzPts val="2400"/>
              <a:buFont typeface="Arial"/>
              <a:buNone/>
            </a:pPr>
            <a:r>
              <a:rPr b="1" i="0" lang="en-US" sz="2400" u="none" cap="none" strike="noStrike">
                <a:solidFill>
                  <a:schemeClr val="dk1"/>
                </a:solidFill>
                <a:latin typeface="PT Sans Narrow"/>
                <a:ea typeface="PT Sans Narrow"/>
                <a:cs typeface="PT Sans Narrow"/>
                <a:sym typeface="PT Sans Narrow"/>
              </a:rPr>
              <a:t>Agenda</a:t>
            </a:r>
            <a:endParaRPr b="1" i="0" sz="2400" u="none" cap="none" strike="noStrike">
              <a:solidFill>
                <a:schemeClr val="dk1"/>
              </a:solidFill>
              <a:latin typeface="PT Sans Narrow"/>
              <a:ea typeface="PT Sans Narrow"/>
              <a:cs typeface="PT Sans Narrow"/>
              <a:sym typeface="PT Sans Narrow"/>
            </a:endParaRPr>
          </a:p>
        </p:txBody>
      </p:sp>
      <p:sp>
        <p:nvSpPr>
          <p:cNvPr id="88" name="Google Shape;88;p2"/>
          <p:cNvSpPr txBox="1"/>
          <p:nvPr>
            <p:ph idx="1" type="body"/>
          </p:nvPr>
        </p:nvSpPr>
        <p:spPr>
          <a:xfrm>
            <a:off x="1243225" y="2102400"/>
            <a:ext cx="5181600" cy="2653200"/>
          </a:xfrm>
          <a:prstGeom prst="rect">
            <a:avLst/>
          </a:prstGeom>
          <a:noFill/>
          <a:ln>
            <a:noFill/>
          </a:ln>
        </p:spPr>
        <p:txBody>
          <a:bodyPr anchorCtr="0" anchor="t" bIns="45700" lIns="91425" spcFirstLastPara="1" rIns="91425" wrap="square" tIns="45700">
            <a:noAutofit/>
          </a:bodyPr>
          <a:lstStyle/>
          <a:p>
            <a:pPr indent="-355600" lvl="0" marL="685791" rtl="0" algn="just">
              <a:lnSpc>
                <a:spcPct val="100000"/>
              </a:lnSpc>
              <a:spcBef>
                <a:spcPts val="0"/>
              </a:spcBef>
              <a:spcAft>
                <a:spcPts val="0"/>
              </a:spcAft>
              <a:buSzPts val="2200"/>
              <a:buFont typeface="Roboto Condensed"/>
              <a:buAutoNum type="arabicPeriod"/>
            </a:pPr>
            <a:r>
              <a:rPr lang="en-US" sz="2200">
                <a:latin typeface="Roboto Condensed"/>
                <a:ea typeface="Roboto Condensed"/>
                <a:cs typeface="Roboto Condensed"/>
                <a:sym typeface="Roboto Condensed"/>
              </a:rPr>
              <a:t>Problem Statement</a:t>
            </a:r>
            <a:endParaRPr sz="1600">
              <a:latin typeface="Roboto Condensed"/>
              <a:ea typeface="Roboto Condensed"/>
              <a:cs typeface="Roboto Condensed"/>
              <a:sym typeface="Roboto Condensed"/>
            </a:endParaRPr>
          </a:p>
          <a:p>
            <a:pPr indent="-355600" lvl="0" marL="685791" rtl="0" algn="just">
              <a:lnSpc>
                <a:spcPct val="100000"/>
              </a:lnSpc>
              <a:spcBef>
                <a:spcPts val="1000"/>
              </a:spcBef>
              <a:spcAft>
                <a:spcPts val="0"/>
              </a:spcAft>
              <a:buSzPts val="2200"/>
              <a:buFont typeface="Roboto Condensed"/>
              <a:buAutoNum type="arabicPeriod"/>
            </a:pPr>
            <a:r>
              <a:rPr lang="en-US" sz="2200">
                <a:latin typeface="Roboto Condensed"/>
                <a:ea typeface="Roboto Condensed"/>
                <a:cs typeface="Roboto Condensed"/>
                <a:sym typeface="Roboto Condensed"/>
              </a:rPr>
              <a:t>Abstract and Scope</a:t>
            </a:r>
            <a:endParaRPr sz="1600">
              <a:latin typeface="Roboto Condensed"/>
              <a:ea typeface="Roboto Condensed"/>
              <a:cs typeface="Roboto Condensed"/>
              <a:sym typeface="Roboto Condensed"/>
            </a:endParaRPr>
          </a:p>
          <a:p>
            <a:pPr indent="-355600" lvl="0" marL="685791" rtl="0" algn="just">
              <a:lnSpc>
                <a:spcPct val="100000"/>
              </a:lnSpc>
              <a:spcBef>
                <a:spcPts val="1000"/>
              </a:spcBef>
              <a:spcAft>
                <a:spcPts val="0"/>
              </a:spcAft>
              <a:buSzPts val="2200"/>
              <a:buFont typeface="Roboto Condensed"/>
              <a:buAutoNum type="arabicPeriod"/>
            </a:pPr>
            <a:r>
              <a:rPr lang="en-US" sz="2200">
                <a:latin typeface="Roboto Condensed"/>
                <a:ea typeface="Roboto Condensed"/>
                <a:cs typeface="Roboto Condensed"/>
                <a:sym typeface="Roboto Condensed"/>
              </a:rPr>
              <a:t>Literature Survey</a:t>
            </a:r>
            <a:endParaRPr sz="1600">
              <a:latin typeface="Roboto Condensed"/>
              <a:ea typeface="Roboto Condensed"/>
              <a:cs typeface="Roboto Condensed"/>
              <a:sym typeface="Roboto Condensed"/>
            </a:endParaRPr>
          </a:p>
          <a:p>
            <a:pPr indent="-355600" lvl="0" marL="685791" rtl="0" algn="just">
              <a:lnSpc>
                <a:spcPct val="100000"/>
              </a:lnSpc>
              <a:spcBef>
                <a:spcPts val="1000"/>
              </a:spcBef>
              <a:spcAft>
                <a:spcPts val="0"/>
              </a:spcAft>
              <a:buSzPts val="2200"/>
              <a:buFont typeface="Roboto Condensed"/>
              <a:buAutoNum type="arabicPeriod"/>
            </a:pPr>
            <a:r>
              <a:rPr lang="en-US" sz="2200">
                <a:latin typeface="Roboto Condensed"/>
                <a:ea typeface="Roboto Condensed"/>
                <a:cs typeface="Roboto Condensed"/>
                <a:sym typeface="Roboto Condensed"/>
              </a:rPr>
              <a:t>Design Constraints</a:t>
            </a:r>
            <a:endParaRPr sz="2200">
              <a:latin typeface="Roboto Condensed"/>
              <a:ea typeface="Roboto Condensed"/>
              <a:cs typeface="Roboto Condensed"/>
              <a:sym typeface="Roboto Condensed"/>
            </a:endParaRPr>
          </a:p>
          <a:p>
            <a:pPr indent="-355600" lvl="0" marL="685791" rtl="0" algn="just">
              <a:lnSpc>
                <a:spcPct val="100000"/>
              </a:lnSpc>
              <a:spcBef>
                <a:spcPts val="1000"/>
              </a:spcBef>
              <a:spcAft>
                <a:spcPts val="0"/>
              </a:spcAft>
              <a:buSzPts val="2200"/>
              <a:buFont typeface="Roboto Condensed"/>
              <a:buAutoNum type="arabicPeriod"/>
            </a:pPr>
            <a:r>
              <a:rPr lang="en-US" sz="2200">
                <a:latin typeface="Roboto Condensed"/>
                <a:ea typeface="Roboto Condensed"/>
                <a:cs typeface="Roboto Condensed"/>
                <a:sym typeface="Roboto Condensed"/>
              </a:rPr>
              <a:t>Proposed Methodology / Approach</a:t>
            </a:r>
            <a:endParaRPr sz="2200">
              <a:latin typeface="Roboto Condensed"/>
              <a:ea typeface="Roboto Condensed"/>
              <a:cs typeface="Roboto Condensed"/>
              <a:sym typeface="Roboto Condensed"/>
            </a:endParaRPr>
          </a:p>
          <a:p>
            <a:pPr indent="0" lvl="0" marL="0" rtl="0" algn="l">
              <a:lnSpc>
                <a:spcPct val="90000"/>
              </a:lnSpc>
              <a:spcBef>
                <a:spcPts val="1000"/>
              </a:spcBef>
              <a:spcAft>
                <a:spcPts val="1000"/>
              </a:spcAft>
              <a:buSzPts val="1800"/>
              <a:buNone/>
            </a:pPr>
            <a:r>
              <a:t/>
            </a:r>
            <a:endParaRPr/>
          </a:p>
        </p:txBody>
      </p:sp>
      <p:sp>
        <p:nvSpPr>
          <p:cNvPr id="89" name="Google Shape;89;p2"/>
          <p:cNvSpPr txBox="1"/>
          <p:nvPr>
            <p:ph idx="2" type="body"/>
          </p:nvPr>
        </p:nvSpPr>
        <p:spPr>
          <a:xfrm>
            <a:off x="6312875" y="2102400"/>
            <a:ext cx="4635900" cy="2653200"/>
          </a:xfrm>
          <a:prstGeom prst="rect">
            <a:avLst/>
          </a:prstGeom>
          <a:noFill/>
          <a:ln>
            <a:noFill/>
          </a:ln>
        </p:spPr>
        <p:txBody>
          <a:bodyPr anchorCtr="0" anchor="t" bIns="45700" lIns="91425" spcFirstLastPara="1" rIns="91425" wrap="square" tIns="45700">
            <a:noAutofit/>
          </a:bodyPr>
          <a:lstStyle/>
          <a:p>
            <a:pPr indent="-368300" lvl="0" marL="457200" rtl="0" algn="just">
              <a:lnSpc>
                <a:spcPct val="100000"/>
              </a:lnSpc>
              <a:spcBef>
                <a:spcPts val="1000"/>
              </a:spcBef>
              <a:spcAft>
                <a:spcPts val="0"/>
              </a:spcAft>
              <a:buSzPts val="2200"/>
              <a:buFont typeface="Roboto Condensed"/>
              <a:buAutoNum type="arabicPeriod" startAt="7"/>
            </a:pPr>
            <a:r>
              <a:rPr lang="en-US" sz="2200">
                <a:latin typeface="Roboto Condensed"/>
                <a:ea typeface="Roboto Condensed"/>
                <a:cs typeface="Roboto Condensed"/>
                <a:sym typeface="Roboto Condensed"/>
              </a:rPr>
              <a:t>Technologies planning to Use</a:t>
            </a:r>
            <a:endParaRPr sz="2200">
              <a:latin typeface="Roboto Condensed"/>
              <a:ea typeface="Roboto Condensed"/>
              <a:cs typeface="Roboto Condensed"/>
              <a:sym typeface="Roboto Condensed"/>
            </a:endParaRPr>
          </a:p>
          <a:p>
            <a:pPr indent="-368300" lvl="0" marL="457200" rtl="0" algn="just">
              <a:lnSpc>
                <a:spcPct val="100000"/>
              </a:lnSpc>
              <a:spcBef>
                <a:spcPts val="1000"/>
              </a:spcBef>
              <a:spcAft>
                <a:spcPts val="1000"/>
              </a:spcAft>
              <a:buSzPts val="2200"/>
              <a:buFont typeface="Roboto Condensed"/>
              <a:buAutoNum type="arabicPeriod" startAt="7"/>
            </a:pPr>
            <a:r>
              <a:rPr lang="en-US" sz="2200">
                <a:latin typeface="Roboto Condensed"/>
                <a:ea typeface="Roboto Condensed"/>
                <a:cs typeface="Roboto Condensed"/>
                <a:sym typeface="Roboto Condensed"/>
              </a:rPr>
              <a:t>References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gbfb3983aab_0_0"/>
          <p:cNvSpPr txBox="1"/>
          <p:nvPr/>
        </p:nvSpPr>
        <p:spPr>
          <a:xfrm>
            <a:off x="204975" y="430500"/>
            <a:ext cx="11101500" cy="569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200"/>
              <a:buFont typeface="Arial"/>
              <a:buNone/>
            </a:pPr>
            <a:r>
              <a:rPr b="1" i="0" lang="en-US" sz="2200" u="none" cap="none" strike="noStrike">
                <a:solidFill>
                  <a:schemeClr val="dk1"/>
                </a:solidFill>
                <a:latin typeface="PT Sans Narrow"/>
                <a:ea typeface="PT Sans Narrow"/>
                <a:cs typeface="PT Sans Narrow"/>
                <a:sym typeface="PT Sans Narrow"/>
              </a:rPr>
              <a:t>                                              Works focused on improving the </a:t>
            </a:r>
            <a:r>
              <a:rPr b="1" i="0" lang="en-US" sz="2200" u="none" cap="none" strike="noStrike">
                <a:solidFill>
                  <a:srgbClr val="1C3678"/>
                </a:solidFill>
                <a:latin typeface="PT Sans Narrow"/>
                <a:ea typeface="PT Sans Narrow"/>
                <a:cs typeface="PT Sans Narrow"/>
                <a:sym typeface="PT Sans Narrow"/>
              </a:rPr>
              <a:t>analysis</a:t>
            </a:r>
            <a:r>
              <a:rPr b="1" i="0" lang="en-US" sz="2200" u="none" cap="none" strike="noStrike">
                <a:solidFill>
                  <a:schemeClr val="dk1"/>
                </a:solidFill>
                <a:latin typeface="PT Sans Narrow"/>
                <a:ea typeface="PT Sans Narrow"/>
                <a:cs typeface="PT Sans Narrow"/>
                <a:sym typeface="PT Sans Narrow"/>
              </a:rPr>
              <a:t> on the given </a:t>
            </a:r>
            <a:r>
              <a:rPr b="1" i="0" lang="en-US" sz="2500" u="none" cap="none" strike="noStrike">
                <a:solidFill>
                  <a:srgbClr val="1A9988"/>
                </a:solidFill>
                <a:latin typeface="PT Sans Narrow"/>
                <a:ea typeface="PT Sans Narrow"/>
                <a:cs typeface="PT Sans Narrow"/>
                <a:sym typeface="PT Sans Narrow"/>
              </a:rPr>
              <a:t>------</a:t>
            </a:r>
            <a:r>
              <a:rPr b="1" i="0" lang="en-US" sz="2200" u="none" cap="none" strike="noStrike">
                <a:solidFill>
                  <a:schemeClr val="dk1"/>
                </a:solidFill>
                <a:latin typeface="PT Sans Narrow"/>
                <a:ea typeface="PT Sans Narrow"/>
                <a:cs typeface="PT Sans Narrow"/>
                <a:sym typeface="PT Sans Narrow"/>
              </a:rPr>
              <a:t>to get better results.</a:t>
            </a:r>
            <a:endParaRPr b="0" i="0" sz="2400" u="sng" cap="none" strike="noStrike">
              <a:solidFill>
                <a:srgbClr val="0000FF"/>
              </a:solidFill>
              <a:latin typeface="Nunito"/>
              <a:ea typeface="Nunito"/>
              <a:cs typeface="Nunito"/>
              <a:sym typeface="Nunito"/>
            </a:endParaRPr>
          </a:p>
        </p:txBody>
      </p:sp>
      <p:sp>
        <p:nvSpPr>
          <p:cNvPr id="244" name="Google Shape;244;gbfb3983aab_0_0"/>
          <p:cNvSpPr/>
          <p:nvPr/>
        </p:nvSpPr>
        <p:spPr>
          <a:xfrm>
            <a:off x="2031900" y="869454"/>
            <a:ext cx="10160100" cy="36600"/>
          </a:xfrm>
          <a:prstGeom prst="rect">
            <a:avLst/>
          </a:prstGeom>
          <a:solidFill>
            <a:srgbClr val="33CCC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45" name="Google Shape;245;gbfb3983aab_0_0"/>
          <p:cNvSpPr txBox="1"/>
          <p:nvPr/>
        </p:nvSpPr>
        <p:spPr>
          <a:xfrm>
            <a:off x="790875" y="1222500"/>
            <a:ext cx="10082100" cy="5695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1" i="0" lang="en-US" sz="1500" u="none" cap="none" strike="noStrike">
                <a:solidFill>
                  <a:schemeClr val="dk1"/>
                </a:solidFill>
                <a:latin typeface="Nunito"/>
                <a:ea typeface="Nunito"/>
                <a:cs typeface="Nunito"/>
                <a:sym typeface="Nunito"/>
              </a:rPr>
              <a:t>Paper 3:    </a:t>
            </a:r>
            <a:r>
              <a:rPr b="0" i="0" lang="en-US" sz="2500" u="sng" cap="none" strike="noStrike">
                <a:solidFill>
                  <a:srgbClr val="0000FF"/>
                </a:solidFill>
                <a:latin typeface="Nunito"/>
                <a:ea typeface="Nunito"/>
                <a:cs typeface="Nunito"/>
                <a:sym typeface="Nunito"/>
              </a:rPr>
              <a:t>On use of BERT for Neural machine translation </a:t>
            </a:r>
            <a:endParaRPr b="0" i="0" sz="2500" u="sng" cap="none" strike="noStrike">
              <a:solidFill>
                <a:srgbClr val="0000FF"/>
              </a:solidFill>
              <a:latin typeface="Nunito"/>
              <a:ea typeface="Nunito"/>
              <a:cs typeface="Nunito"/>
              <a:sym typeface="Nunito"/>
            </a:endParaRPr>
          </a:p>
          <a:p>
            <a:pPr indent="0" lvl="0" marL="0" marR="0" rtl="0" algn="l">
              <a:lnSpc>
                <a:spcPct val="100000"/>
              </a:lnSpc>
              <a:spcBef>
                <a:spcPts val="1000"/>
              </a:spcBef>
              <a:spcAft>
                <a:spcPts val="0"/>
              </a:spcAft>
              <a:buClr>
                <a:srgbClr val="000000"/>
              </a:buClr>
              <a:buSzPts val="1500"/>
              <a:buFont typeface="Arial"/>
              <a:buNone/>
            </a:pPr>
            <a:r>
              <a:rPr b="1" i="0" lang="en-US" sz="1500" u="none" cap="none" strike="noStrike">
                <a:solidFill>
                  <a:schemeClr val="dk1"/>
                </a:solidFill>
                <a:latin typeface="Nunito"/>
                <a:ea typeface="Nunito"/>
                <a:cs typeface="Nunito"/>
                <a:sym typeface="Nunito"/>
              </a:rPr>
              <a:t>Year of Publication: </a:t>
            </a:r>
            <a:r>
              <a:rPr b="1" i="0" lang="en-US" sz="2200" u="none" cap="none" strike="noStrike">
                <a:solidFill>
                  <a:srgbClr val="0000FF"/>
                </a:solidFill>
                <a:latin typeface="Nunito"/>
                <a:ea typeface="Nunito"/>
                <a:cs typeface="Nunito"/>
                <a:sym typeface="Nunito"/>
              </a:rPr>
              <a:t>2019</a:t>
            </a:r>
            <a:endParaRPr b="0" i="0" sz="2200" u="none" cap="none" strike="noStrike">
              <a:solidFill>
                <a:srgbClr val="0000FF"/>
              </a:solidFill>
              <a:latin typeface="Nunito"/>
              <a:ea typeface="Nunito"/>
              <a:cs typeface="Nunito"/>
              <a:sym typeface="Nunito"/>
            </a:endParaRPr>
          </a:p>
          <a:p>
            <a:pPr indent="0" lvl="0" marL="0" marR="0" rtl="0" algn="l">
              <a:lnSpc>
                <a:spcPct val="100000"/>
              </a:lnSpc>
              <a:spcBef>
                <a:spcPts val="1000"/>
              </a:spcBef>
              <a:spcAft>
                <a:spcPts val="0"/>
              </a:spcAft>
              <a:buClr>
                <a:srgbClr val="000000"/>
              </a:buClr>
              <a:buSzPts val="1500"/>
              <a:buFont typeface="Arial"/>
              <a:buNone/>
            </a:pPr>
            <a:r>
              <a:rPr b="1" i="0" lang="en-US" sz="1500" u="none" cap="none" strike="noStrike">
                <a:solidFill>
                  <a:schemeClr val="dk1"/>
                </a:solidFill>
                <a:latin typeface="Nunito"/>
                <a:ea typeface="Nunito"/>
                <a:cs typeface="Nunito"/>
                <a:sym typeface="Nunito"/>
              </a:rPr>
              <a:t>Authors: </a:t>
            </a:r>
            <a:r>
              <a:rPr b="1" i="0" lang="en-US" sz="2200" u="none" cap="none" strike="noStrike">
                <a:solidFill>
                  <a:srgbClr val="000000"/>
                </a:solidFill>
                <a:latin typeface="Nunito"/>
                <a:ea typeface="Nunito"/>
                <a:cs typeface="Nunito"/>
                <a:sym typeface="Nunito"/>
              </a:rPr>
              <a:t>Stephane Clinchant, Kweon Woo Jung, Vassilina Nikoulina</a:t>
            </a:r>
            <a:endParaRPr b="1" i="0" sz="2100" u="none" cap="none" strike="noStrike">
              <a:solidFill>
                <a:srgbClr val="000000"/>
              </a:solidFill>
              <a:latin typeface="Nunito"/>
              <a:ea typeface="Nunito"/>
              <a:cs typeface="Nunito"/>
              <a:sym typeface="Nunito"/>
            </a:endParaRPr>
          </a:p>
          <a:p>
            <a:pPr indent="0" lvl="0" marL="0" marR="0" rtl="0" algn="l">
              <a:lnSpc>
                <a:spcPct val="100000"/>
              </a:lnSpc>
              <a:spcBef>
                <a:spcPts val="1000"/>
              </a:spcBef>
              <a:spcAft>
                <a:spcPts val="0"/>
              </a:spcAft>
              <a:buClr>
                <a:srgbClr val="000000"/>
              </a:buClr>
              <a:buSzPts val="1500"/>
              <a:buFont typeface="Arial"/>
              <a:buNone/>
            </a:pPr>
            <a:r>
              <a:rPr b="1" i="0" lang="en-US" sz="1500" u="none" cap="none" strike="noStrike">
                <a:solidFill>
                  <a:schemeClr val="dk1"/>
                </a:solidFill>
                <a:latin typeface="Nunito"/>
                <a:ea typeface="Nunito"/>
                <a:cs typeface="Nunito"/>
                <a:sym typeface="Nunito"/>
              </a:rPr>
              <a:t>Data:</a:t>
            </a:r>
            <a:r>
              <a:rPr b="0" i="0" lang="en-US" sz="1100" u="none" cap="none" strike="noStrike">
                <a:solidFill>
                  <a:schemeClr val="dk1"/>
                </a:solidFill>
                <a:latin typeface="Arial"/>
                <a:ea typeface="Arial"/>
                <a:cs typeface="Arial"/>
                <a:sym typeface="Arial"/>
              </a:rPr>
              <a:t>  </a:t>
            </a:r>
            <a:r>
              <a:rPr b="1" i="0" lang="en-US" sz="2200" u="none" cap="none" strike="noStrike">
                <a:solidFill>
                  <a:schemeClr val="dk1"/>
                </a:solidFill>
                <a:latin typeface="Nunito"/>
                <a:ea typeface="Nunito"/>
                <a:cs typeface="Nunito"/>
                <a:sym typeface="Nunito"/>
              </a:rPr>
              <a:t>   WMT-14(English-German), IWSLT15(English-German), IWSLT14(English- Russia)</a:t>
            </a:r>
            <a:endParaRPr b="1" i="0" sz="2200" u="none" cap="none" strike="noStrike">
              <a:solidFill>
                <a:schemeClr val="dk1"/>
              </a:solidFill>
              <a:latin typeface="Nunito"/>
              <a:ea typeface="Nunito"/>
              <a:cs typeface="Nunito"/>
              <a:sym typeface="Nunito"/>
            </a:endParaRPr>
          </a:p>
          <a:p>
            <a:pPr indent="0" lvl="0" marL="0" marR="0" rtl="0" algn="l">
              <a:lnSpc>
                <a:spcPct val="100000"/>
              </a:lnSpc>
              <a:spcBef>
                <a:spcPts val="1000"/>
              </a:spcBef>
              <a:spcAft>
                <a:spcPts val="0"/>
              </a:spcAft>
              <a:buClr>
                <a:srgbClr val="000000"/>
              </a:buClr>
              <a:buSzPts val="1500"/>
              <a:buFont typeface="Arial"/>
              <a:buNone/>
            </a:pPr>
            <a:r>
              <a:rPr b="1" i="0" lang="en-US" sz="1500" u="none" cap="none" strike="noStrike">
                <a:solidFill>
                  <a:schemeClr val="dk1"/>
                </a:solidFill>
                <a:latin typeface="Nunito"/>
                <a:ea typeface="Nunito"/>
                <a:cs typeface="Nunito"/>
                <a:sym typeface="Nunito"/>
              </a:rPr>
              <a:t>Summary: </a:t>
            </a:r>
            <a:r>
              <a:rPr b="0" i="0" lang="en-US" sz="1800" u="none" cap="none" strike="noStrike">
                <a:solidFill>
                  <a:schemeClr val="dk1"/>
                </a:solidFill>
                <a:latin typeface="Arial"/>
                <a:ea typeface="Arial"/>
                <a:cs typeface="Arial"/>
                <a:sym typeface="Arial"/>
              </a:rPr>
              <a:t>The main aim of this paper is explore on the approaches on how the BERT pretrained model can be exploited for a supervised Neural machine translation and to evaluate the robustness of the model by doing out-of -domain test set and noise injected test set.</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100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In this paper they compare various ways like the like Baseline, Embedding, Fine-tuning , freeze models were considered to integrate pretrained BERT model with Neural machine translation. The training of BERT model is done 3 different monolingual corpora of different size and domain. So using this pretrained model 2 experiments where consider (1)training using the WMT-14 data</a:t>
            </a:r>
            <a:br>
              <a:rPr b="0" i="0" lang="en-US" sz="1800" u="none" cap="none" strike="noStrike">
                <a:solidFill>
                  <a:schemeClr val="dk1"/>
                </a:solidFill>
                <a:latin typeface="Arial"/>
                <a:ea typeface="Arial"/>
                <a:cs typeface="Arial"/>
                <a:sym typeface="Arial"/>
              </a:rPr>
            </a:br>
            <a:r>
              <a:rPr b="0" i="0" lang="en-US" sz="1800" u="none" cap="none" strike="noStrike">
                <a:solidFill>
                  <a:schemeClr val="dk1"/>
                </a:solidFill>
                <a:latin typeface="Arial"/>
                <a:ea typeface="Arial"/>
                <a:cs typeface="Arial"/>
                <a:sym typeface="Arial"/>
              </a:rPr>
              <a:t>(2)reusing the model from the previous and then train with IWSLT dataset. The model was evaluated based on BLEU score for in-domain test set. In order to evaluate  the robustness(in terms of out-domain test set and noise in the input) charf scores in addition to BLEU score.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1000"/>
              </a:spcBef>
              <a:spcAft>
                <a:spcPts val="0"/>
              </a:spcAft>
              <a:buClr>
                <a:srgbClr val="000000"/>
              </a:buClr>
              <a:buSzPts val="1500"/>
              <a:buFont typeface="Arial"/>
              <a:buNone/>
            </a:pPr>
            <a:r>
              <a:t/>
            </a:r>
            <a:endParaRPr b="1" i="0" sz="1500" u="none" cap="none" strike="noStrike">
              <a:solidFill>
                <a:schemeClr val="dk1"/>
              </a:solidFill>
              <a:latin typeface="Nunito"/>
              <a:ea typeface="Nunito"/>
              <a:cs typeface="Nunito"/>
              <a:sym typeface="Nunito"/>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gbfb3983aab_0_4"/>
          <p:cNvSpPr txBox="1"/>
          <p:nvPr/>
        </p:nvSpPr>
        <p:spPr>
          <a:xfrm>
            <a:off x="615000" y="689525"/>
            <a:ext cx="3000000" cy="554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dk1"/>
                </a:solidFill>
                <a:latin typeface="PT Sans Narrow"/>
                <a:ea typeface="PT Sans Narrow"/>
                <a:cs typeface="PT Sans Narrow"/>
                <a:sym typeface="PT Sans Narrow"/>
              </a:rPr>
              <a:t>Dataset</a:t>
            </a:r>
            <a:endParaRPr b="0" i="0" sz="1400" u="none" cap="none" strike="noStrike">
              <a:solidFill>
                <a:srgbClr val="000000"/>
              </a:solidFill>
              <a:latin typeface="Arial"/>
              <a:ea typeface="Arial"/>
              <a:cs typeface="Arial"/>
              <a:sym typeface="Arial"/>
            </a:endParaRPr>
          </a:p>
        </p:txBody>
      </p:sp>
      <p:sp>
        <p:nvSpPr>
          <p:cNvPr id="252" name="Google Shape;252;gbfb3983aab_0_4"/>
          <p:cNvSpPr txBox="1"/>
          <p:nvPr/>
        </p:nvSpPr>
        <p:spPr>
          <a:xfrm>
            <a:off x="1417750" y="1796925"/>
            <a:ext cx="9446400" cy="1236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1000"/>
              </a:spcBef>
              <a:spcAft>
                <a:spcPts val="0"/>
              </a:spcAft>
              <a:buClr>
                <a:srgbClr val="000000"/>
              </a:buClr>
              <a:buSzPts val="2000"/>
              <a:buFont typeface="Arial"/>
              <a:buNone/>
            </a:pPr>
            <a:r>
              <a:rPr b="1" i="0" lang="en-US" sz="2000" u="none" cap="none" strike="noStrike">
                <a:solidFill>
                  <a:schemeClr val="dk1"/>
                </a:solidFill>
                <a:latin typeface="Nunito"/>
                <a:ea typeface="Nunito"/>
                <a:cs typeface="Nunito"/>
                <a:sym typeface="Nunito"/>
              </a:rPr>
              <a:t>Training for neural machine translation:- WMT-14(English-German), IWSLT15(English-German), IWSLT14(English- Russia)</a:t>
            </a:r>
            <a:endParaRPr b="1" i="0" sz="2000" u="none" cap="none" strike="noStrike">
              <a:solidFill>
                <a:schemeClr val="dk1"/>
              </a:solidFill>
              <a:latin typeface="Nunito"/>
              <a:ea typeface="Nunito"/>
              <a:cs typeface="Nunito"/>
              <a:sym typeface="Nunito"/>
            </a:endParaRPr>
          </a:p>
          <a:p>
            <a:pPr indent="0" lvl="0" marL="0" marR="0" rtl="0" algn="l">
              <a:lnSpc>
                <a:spcPct val="100000"/>
              </a:lnSpc>
              <a:spcBef>
                <a:spcPts val="1000"/>
              </a:spcBef>
              <a:spcAft>
                <a:spcPts val="0"/>
              </a:spcAft>
              <a:buClr>
                <a:srgbClr val="000000"/>
              </a:buClr>
              <a:buSzPts val="2000"/>
              <a:buFont typeface="Arial"/>
              <a:buNone/>
            </a:pPr>
            <a:r>
              <a:rPr b="1" i="0" lang="en-US" sz="2000" u="none" cap="none" strike="noStrike">
                <a:solidFill>
                  <a:schemeClr val="dk1"/>
                </a:solidFill>
                <a:latin typeface="Nunito"/>
                <a:ea typeface="Nunito"/>
                <a:cs typeface="Nunito"/>
                <a:sym typeface="Nunito"/>
              </a:rPr>
              <a:t>Training the BERT model :- NMT-src corpora, Wiki corpora, News dataset</a:t>
            </a:r>
            <a:endParaRPr b="1" i="0" sz="2000" u="none" cap="none" strike="noStrike">
              <a:solidFill>
                <a:schemeClr val="dk1"/>
              </a:solidFill>
              <a:latin typeface="Nunito"/>
              <a:ea typeface="Nunito"/>
              <a:cs typeface="Nunito"/>
              <a:sym typeface="Nunito"/>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gbfb3983aab_0_8"/>
          <p:cNvSpPr txBox="1"/>
          <p:nvPr/>
        </p:nvSpPr>
        <p:spPr>
          <a:xfrm>
            <a:off x="0" y="442925"/>
            <a:ext cx="10415700" cy="554100"/>
          </a:xfrm>
          <a:prstGeom prst="rect">
            <a:avLst/>
          </a:prstGeom>
          <a:noFill/>
          <a:ln>
            <a:noFill/>
          </a:ln>
        </p:spPr>
        <p:txBody>
          <a:bodyPr anchorCtr="0" anchor="t" bIns="91425" lIns="91425" spcFirstLastPara="1" rIns="91425" wrap="square" tIns="91425">
            <a:spAutoFit/>
          </a:bodyPr>
          <a:lstStyle/>
          <a:p>
            <a:pPr indent="-342891" lvl="0" marL="342891" marR="0" rtl="0" algn="l">
              <a:lnSpc>
                <a:spcPct val="100000"/>
              </a:lnSpc>
              <a:spcBef>
                <a:spcPts val="0"/>
              </a:spcBef>
              <a:spcAft>
                <a:spcPts val="0"/>
              </a:spcAft>
              <a:buClr>
                <a:srgbClr val="000000"/>
              </a:buClr>
              <a:buSzPts val="2400"/>
              <a:buFont typeface="Arial"/>
              <a:buNone/>
            </a:pPr>
            <a:r>
              <a:rPr b="1" i="0" lang="en-US" sz="2400" u="none" cap="none" strike="noStrike">
                <a:solidFill>
                  <a:schemeClr val="dk1"/>
                </a:solidFill>
                <a:latin typeface="PT Sans Narrow"/>
                <a:ea typeface="PT Sans Narrow"/>
                <a:cs typeface="PT Sans Narrow"/>
                <a:sym typeface="PT Sans Narrow"/>
              </a:rPr>
              <a:t>                                         </a:t>
            </a:r>
            <a:endParaRPr b="1" i="0" sz="2400" u="none" cap="none" strike="noStrike">
              <a:solidFill>
                <a:schemeClr val="dk1"/>
              </a:solidFill>
              <a:latin typeface="PT Sans Narrow"/>
              <a:ea typeface="PT Sans Narrow"/>
              <a:cs typeface="PT Sans Narrow"/>
              <a:sym typeface="PT Sans Narrow"/>
            </a:endParaRPr>
          </a:p>
        </p:txBody>
      </p:sp>
      <p:sp>
        <p:nvSpPr>
          <p:cNvPr id="259" name="Google Shape;259;gbfb3983aab_0_8"/>
          <p:cNvSpPr txBox="1"/>
          <p:nvPr/>
        </p:nvSpPr>
        <p:spPr>
          <a:xfrm>
            <a:off x="0" y="414350"/>
            <a:ext cx="11658600" cy="1293000"/>
          </a:xfrm>
          <a:prstGeom prst="rect">
            <a:avLst/>
          </a:prstGeom>
          <a:noFill/>
          <a:ln>
            <a:noFill/>
          </a:ln>
        </p:spPr>
        <p:txBody>
          <a:bodyPr anchorCtr="0" anchor="t" bIns="91425" lIns="91425" spcFirstLastPara="1" rIns="91425" wrap="square" tIns="91425">
            <a:spAutoFit/>
          </a:bodyPr>
          <a:lstStyle/>
          <a:p>
            <a:pPr indent="-342891" lvl="0" marL="342891" marR="0" rtl="0" algn="l">
              <a:lnSpc>
                <a:spcPct val="100000"/>
              </a:lnSpc>
              <a:spcBef>
                <a:spcPts val="0"/>
              </a:spcBef>
              <a:spcAft>
                <a:spcPts val="0"/>
              </a:spcAft>
              <a:buClr>
                <a:srgbClr val="000000"/>
              </a:buClr>
              <a:buSzPts val="2400"/>
              <a:buFont typeface="Arial"/>
              <a:buNone/>
            </a:pPr>
            <a:r>
              <a:rPr b="1" i="0" lang="en-US" sz="2400" u="none" cap="none" strike="noStrike">
                <a:solidFill>
                  <a:schemeClr val="dk1"/>
                </a:solidFill>
                <a:latin typeface="PT Sans Narrow"/>
                <a:ea typeface="PT Sans Narrow"/>
                <a:cs typeface="PT Sans Narrow"/>
                <a:sym typeface="PT Sans Narrow"/>
              </a:rPr>
              <a:t>                                         Methodology proposed/implemented in the paper</a:t>
            </a:r>
            <a:endParaRPr b="1" i="0" sz="2400" u="none" cap="none" strike="noStrike">
              <a:solidFill>
                <a:schemeClr val="dk1"/>
              </a:solidFill>
              <a:latin typeface="PT Sans Narrow"/>
              <a:ea typeface="PT Sans Narrow"/>
              <a:cs typeface="PT Sans Narrow"/>
              <a:sym typeface="PT Sans Narrow"/>
            </a:endParaRPr>
          </a:p>
          <a:p>
            <a:pPr indent="-342891" lvl="0" marL="342891" marR="0" rtl="0" algn="l">
              <a:lnSpc>
                <a:spcPct val="100000"/>
              </a:lnSpc>
              <a:spcBef>
                <a:spcPts val="0"/>
              </a:spcBef>
              <a:spcAft>
                <a:spcPts val="0"/>
              </a:spcAft>
              <a:buClr>
                <a:srgbClr val="000000"/>
              </a:buClr>
              <a:buSzPts val="2400"/>
              <a:buFont typeface="Arial"/>
              <a:buNone/>
            </a:pPr>
            <a:r>
              <a:t/>
            </a:r>
            <a:endParaRPr b="1" i="0" sz="2400" u="none" cap="none" strike="noStrike">
              <a:solidFill>
                <a:schemeClr val="dk1"/>
              </a:solidFill>
              <a:latin typeface="PT Sans Narrow"/>
              <a:ea typeface="PT Sans Narrow"/>
              <a:cs typeface="PT Sans Narrow"/>
              <a:sym typeface="PT Sans Narrow"/>
            </a:endParaRPr>
          </a:p>
          <a:p>
            <a:pPr indent="-342891" lvl="0" marL="342891" marR="0" rtl="0" algn="l">
              <a:lnSpc>
                <a:spcPct val="100000"/>
              </a:lnSpc>
              <a:spcBef>
                <a:spcPts val="0"/>
              </a:spcBef>
              <a:spcAft>
                <a:spcPts val="0"/>
              </a:spcAft>
              <a:buClr>
                <a:srgbClr val="000000"/>
              </a:buClr>
              <a:buSzPts val="2400"/>
              <a:buFont typeface="Arial"/>
              <a:buNone/>
            </a:pPr>
            <a:r>
              <a:t/>
            </a:r>
            <a:endParaRPr b="1" i="0" sz="2400" u="none" cap="none" strike="noStrike">
              <a:solidFill>
                <a:schemeClr val="dk1"/>
              </a:solidFill>
              <a:latin typeface="PT Sans Narrow"/>
              <a:ea typeface="PT Sans Narrow"/>
              <a:cs typeface="PT Sans Narrow"/>
              <a:sym typeface="PT Sans Narrow"/>
            </a:endParaRPr>
          </a:p>
        </p:txBody>
      </p:sp>
      <p:sp>
        <p:nvSpPr>
          <p:cNvPr id="260" name="Google Shape;260;gbfb3983aab_0_8"/>
          <p:cNvSpPr/>
          <p:nvPr/>
        </p:nvSpPr>
        <p:spPr>
          <a:xfrm>
            <a:off x="2031900" y="938204"/>
            <a:ext cx="10160100" cy="36600"/>
          </a:xfrm>
          <a:prstGeom prst="rect">
            <a:avLst/>
          </a:prstGeom>
          <a:solidFill>
            <a:srgbClr val="33CCC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61" name="Google Shape;261;gbfb3983aab_0_8"/>
          <p:cNvSpPr txBox="1"/>
          <p:nvPr/>
        </p:nvSpPr>
        <p:spPr>
          <a:xfrm>
            <a:off x="1114425" y="1057538"/>
            <a:ext cx="82296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t/>
            </a:r>
            <a:endParaRPr b="1" i="0" sz="2000" u="sng" cap="none" strike="noStrike">
              <a:solidFill>
                <a:srgbClr val="000000"/>
              </a:solidFill>
              <a:latin typeface="Calibri"/>
              <a:ea typeface="Calibri"/>
              <a:cs typeface="Calibri"/>
              <a:sym typeface="Calibri"/>
            </a:endParaRPr>
          </a:p>
        </p:txBody>
      </p:sp>
      <p:sp>
        <p:nvSpPr>
          <p:cNvPr id="262" name="Google Shape;262;gbfb3983aab_0_8"/>
          <p:cNvSpPr txBox="1"/>
          <p:nvPr/>
        </p:nvSpPr>
        <p:spPr>
          <a:xfrm>
            <a:off x="1015875" y="1368300"/>
            <a:ext cx="10160100" cy="5679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700"/>
              <a:buFont typeface="Arial"/>
              <a:buNone/>
            </a:pPr>
            <a:r>
              <a:rPr b="0" i="0" lang="en-US" sz="1700" u="none" cap="none" strike="noStrike">
                <a:solidFill>
                  <a:srgbClr val="000000"/>
                </a:solidFill>
                <a:latin typeface="Calibri"/>
                <a:ea typeface="Calibri"/>
                <a:cs typeface="Calibri"/>
                <a:sym typeface="Calibri"/>
              </a:rPr>
              <a:t>In this paper a pre trained BERT model is used in order to inject prior knowledge on the encoder part of NMT, providing a rich embedding learned from large monolingual corpus.  </a:t>
            </a:r>
            <a:endParaRPr b="0" i="0" sz="17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700"/>
              <a:buFont typeface="Arial"/>
              <a:buNone/>
            </a:pPr>
            <a:r>
              <a:rPr b="1" i="0" lang="en-US" sz="1700" u="none" cap="none" strike="noStrike">
                <a:solidFill>
                  <a:srgbClr val="000000"/>
                </a:solidFill>
                <a:latin typeface="Calibri"/>
                <a:ea typeface="Calibri"/>
                <a:cs typeface="Calibri"/>
                <a:sym typeface="Calibri"/>
              </a:rPr>
              <a:t>T</a:t>
            </a:r>
            <a:r>
              <a:rPr b="0" i="0" lang="en-US" sz="1700" u="none" cap="none" strike="noStrike">
                <a:solidFill>
                  <a:srgbClr val="000000"/>
                </a:solidFill>
                <a:latin typeface="Calibri"/>
                <a:ea typeface="Calibri"/>
                <a:cs typeface="Calibri"/>
                <a:sym typeface="Calibri"/>
              </a:rPr>
              <a:t>he model considered for comparing </a:t>
            </a:r>
            <a:endParaRPr b="0" i="0" sz="1700" u="none" cap="none" strike="noStrike">
              <a:solidFill>
                <a:srgbClr val="000000"/>
              </a:solidFill>
              <a:latin typeface="Calibri"/>
              <a:ea typeface="Calibri"/>
              <a:cs typeface="Calibri"/>
              <a:sym typeface="Calibri"/>
            </a:endParaRPr>
          </a:p>
          <a:p>
            <a:pPr indent="-336550" lvl="0" marL="457200" marR="0" rtl="0" algn="l">
              <a:lnSpc>
                <a:spcPct val="100000"/>
              </a:lnSpc>
              <a:spcBef>
                <a:spcPts val="0"/>
              </a:spcBef>
              <a:spcAft>
                <a:spcPts val="0"/>
              </a:spcAft>
              <a:buClr>
                <a:srgbClr val="000000"/>
              </a:buClr>
              <a:buSzPts val="1700"/>
              <a:buFont typeface="Calibri"/>
              <a:buAutoNum type="arabicParenR"/>
            </a:pPr>
            <a:r>
              <a:rPr b="0" i="0" lang="en-US" sz="1700" u="none" cap="none" strike="noStrike">
                <a:solidFill>
                  <a:srgbClr val="000000"/>
                </a:solidFill>
                <a:latin typeface="Calibri"/>
                <a:ea typeface="Calibri"/>
                <a:cs typeface="Calibri"/>
                <a:sym typeface="Calibri"/>
              </a:rPr>
              <a:t>Baseline:- Transformer-big model with share decoder input-output embedding parameters</a:t>
            </a:r>
            <a:endParaRPr b="0" i="0" sz="1700" u="none" cap="none" strike="noStrike">
              <a:solidFill>
                <a:srgbClr val="000000"/>
              </a:solidFill>
              <a:latin typeface="Calibri"/>
              <a:ea typeface="Calibri"/>
              <a:cs typeface="Calibri"/>
              <a:sym typeface="Calibri"/>
            </a:endParaRPr>
          </a:p>
          <a:p>
            <a:pPr indent="-336550" lvl="0" marL="457200" marR="0" rtl="0" algn="l">
              <a:lnSpc>
                <a:spcPct val="100000"/>
              </a:lnSpc>
              <a:spcBef>
                <a:spcPts val="0"/>
              </a:spcBef>
              <a:spcAft>
                <a:spcPts val="0"/>
              </a:spcAft>
              <a:buClr>
                <a:srgbClr val="000000"/>
              </a:buClr>
              <a:buSzPts val="1700"/>
              <a:buFont typeface="Calibri"/>
              <a:buAutoNum type="arabicParenR"/>
            </a:pPr>
            <a:r>
              <a:rPr b="0" i="0" lang="en-US" sz="1700" u="none" cap="none" strike="noStrike">
                <a:solidFill>
                  <a:srgbClr val="000000"/>
                </a:solidFill>
                <a:latin typeface="Calibri"/>
                <a:ea typeface="Calibri"/>
                <a:cs typeface="Calibri"/>
                <a:sym typeface="Calibri"/>
              </a:rPr>
              <a:t>Embedding:-The baseline model where the embedding layer is replaced by the BERT parameters.</a:t>
            </a:r>
            <a:endParaRPr b="0" i="0" sz="1700" u="none" cap="none" strike="noStrike">
              <a:solidFill>
                <a:srgbClr val="000000"/>
              </a:solidFill>
              <a:latin typeface="Calibri"/>
              <a:ea typeface="Calibri"/>
              <a:cs typeface="Calibri"/>
              <a:sym typeface="Calibri"/>
            </a:endParaRPr>
          </a:p>
          <a:p>
            <a:pPr indent="-336550" lvl="0" marL="457200" marR="0" rtl="0" algn="l">
              <a:lnSpc>
                <a:spcPct val="100000"/>
              </a:lnSpc>
              <a:spcBef>
                <a:spcPts val="0"/>
              </a:spcBef>
              <a:spcAft>
                <a:spcPts val="0"/>
              </a:spcAft>
              <a:buClr>
                <a:srgbClr val="000000"/>
              </a:buClr>
              <a:buSzPts val="1700"/>
              <a:buFont typeface="Calibri"/>
              <a:buAutoNum type="arabicParenR"/>
            </a:pPr>
            <a:r>
              <a:rPr b="0" i="0" lang="en-US" sz="1700" u="none" cap="none" strike="noStrike">
                <a:solidFill>
                  <a:srgbClr val="000000"/>
                </a:solidFill>
                <a:latin typeface="Calibri"/>
                <a:ea typeface="Calibri"/>
                <a:cs typeface="Calibri"/>
                <a:sym typeface="Calibri"/>
              </a:rPr>
              <a:t>Fine-Tuning :- The baseline model with the encoder initialized by BERT parameter</a:t>
            </a:r>
            <a:endParaRPr b="0" i="0" sz="1700" u="none" cap="none" strike="noStrike">
              <a:solidFill>
                <a:srgbClr val="000000"/>
              </a:solidFill>
              <a:latin typeface="Calibri"/>
              <a:ea typeface="Calibri"/>
              <a:cs typeface="Calibri"/>
              <a:sym typeface="Calibri"/>
            </a:endParaRPr>
          </a:p>
          <a:p>
            <a:pPr indent="-336550" lvl="0" marL="457200" marR="0" rtl="0" algn="l">
              <a:lnSpc>
                <a:spcPct val="100000"/>
              </a:lnSpc>
              <a:spcBef>
                <a:spcPts val="0"/>
              </a:spcBef>
              <a:spcAft>
                <a:spcPts val="0"/>
              </a:spcAft>
              <a:buClr>
                <a:srgbClr val="000000"/>
              </a:buClr>
              <a:buSzPts val="1700"/>
              <a:buFont typeface="Calibri"/>
              <a:buAutoNum type="arabicParenR"/>
            </a:pPr>
            <a:r>
              <a:rPr b="0" i="0" lang="en-US" sz="1700" u="none" cap="none" strike="noStrike">
                <a:solidFill>
                  <a:srgbClr val="000000"/>
                </a:solidFill>
                <a:latin typeface="Calibri"/>
                <a:ea typeface="Calibri"/>
                <a:cs typeface="Calibri"/>
                <a:sym typeface="Calibri"/>
              </a:rPr>
              <a:t>Freeze:- The baseline model with the encoder initialized with BERT parameter and frozen</a:t>
            </a:r>
            <a:endParaRPr b="0" i="0" sz="17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700"/>
              <a:buFont typeface="Arial"/>
              <a:buNone/>
            </a:pPr>
            <a:r>
              <a:rPr b="0" i="0" lang="en-US" sz="1700" u="none" cap="none" strike="noStrike">
                <a:solidFill>
                  <a:srgbClr val="000000"/>
                </a:solidFill>
                <a:latin typeface="Calibri"/>
                <a:ea typeface="Calibri"/>
                <a:cs typeface="Calibri"/>
                <a:sym typeface="Calibri"/>
              </a:rPr>
              <a:t>They have done 2 experiments :-</a:t>
            </a:r>
            <a:endParaRPr b="0" i="0" sz="1700" u="none" cap="none" strike="noStrike">
              <a:solidFill>
                <a:srgbClr val="000000"/>
              </a:solidFill>
              <a:latin typeface="Calibri"/>
              <a:ea typeface="Calibri"/>
              <a:cs typeface="Calibri"/>
              <a:sym typeface="Calibri"/>
            </a:endParaRPr>
          </a:p>
          <a:p>
            <a:pPr indent="-336550" lvl="0" marL="457200" marR="0" rtl="0" algn="l">
              <a:lnSpc>
                <a:spcPct val="100000"/>
              </a:lnSpc>
              <a:spcBef>
                <a:spcPts val="0"/>
              </a:spcBef>
              <a:spcAft>
                <a:spcPts val="0"/>
              </a:spcAft>
              <a:buClr>
                <a:srgbClr val="000000"/>
              </a:buClr>
              <a:buSzPts val="1700"/>
              <a:buFont typeface="Calibri"/>
              <a:buAutoNum type="arabicParenR"/>
            </a:pPr>
            <a:r>
              <a:rPr b="0" i="0" lang="en-US" sz="1700" u="none" cap="none" strike="noStrike">
                <a:solidFill>
                  <a:srgbClr val="000000"/>
                </a:solidFill>
                <a:latin typeface="Calibri"/>
                <a:ea typeface="Calibri"/>
                <a:cs typeface="Calibri"/>
                <a:sym typeface="Calibri"/>
              </a:rPr>
              <a:t>WMT dataset</a:t>
            </a:r>
            <a:endParaRPr b="0" i="0" sz="1700" u="none" cap="none" strike="noStrike">
              <a:solidFill>
                <a:srgbClr val="000000"/>
              </a:solidFill>
              <a:latin typeface="Calibri"/>
              <a:ea typeface="Calibri"/>
              <a:cs typeface="Calibri"/>
              <a:sym typeface="Calibri"/>
            </a:endParaRPr>
          </a:p>
          <a:p>
            <a:pPr indent="-336550" lvl="0" marL="457200" marR="0" rtl="0" algn="l">
              <a:lnSpc>
                <a:spcPct val="100000"/>
              </a:lnSpc>
              <a:spcBef>
                <a:spcPts val="0"/>
              </a:spcBef>
              <a:spcAft>
                <a:spcPts val="0"/>
              </a:spcAft>
              <a:buClr>
                <a:srgbClr val="000000"/>
              </a:buClr>
              <a:buSzPts val="1700"/>
              <a:buFont typeface="Calibri"/>
              <a:buChar char="●"/>
            </a:pPr>
            <a:r>
              <a:rPr b="0" i="0" lang="en-US" sz="1700" u="none" cap="none" strike="noStrike">
                <a:solidFill>
                  <a:srgbClr val="000000"/>
                </a:solidFill>
                <a:latin typeface="Calibri"/>
                <a:ea typeface="Calibri"/>
                <a:cs typeface="Calibri"/>
                <a:sym typeface="Calibri"/>
              </a:rPr>
              <a:t>Preprocessing:- use byte-pair encoding(BPE) on the source side and target side.</a:t>
            </a:r>
            <a:endParaRPr b="0" i="0" sz="1700" u="none" cap="none" strike="noStrike">
              <a:solidFill>
                <a:srgbClr val="000000"/>
              </a:solidFill>
              <a:latin typeface="Calibri"/>
              <a:ea typeface="Calibri"/>
              <a:cs typeface="Calibri"/>
              <a:sym typeface="Calibri"/>
            </a:endParaRPr>
          </a:p>
          <a:p>
            <a:pPr indent="-317500" lvl="0" marL="457200" marR="0" rtl="0" algn="l">
              <a:lnSpc>
                <a:spcPct val="100000"/>
              </a:lnSpc>
              <a:spcBef>
                <a:spcPts val="0"/>
              </a:spcBef>
              <a:spcAft>
                <a:spcPts val="0"/>
              </a:spcAft>
              <a:buClr>
                <a:srgbClr val="000000"/>
              </a:buClr>
              <a:buSzPts val="1400"/>
              <a:buFont typeface="Arial"/>
              <a:buChar char="●"/>
            </a:pPr>
            <a:r>
              <a:rPr b="0" i="0" lang="en-US" sz="1700" u="none" cap="none" strike="noStrike">
                <a:solidFill>
                  <a:srgbClr val="000000"/>
                </a:solidFill>
                <a:latin typeface="Calibri"/>
                <a:ea typeface="Calibri"/>
                <a:cs typeface="Calibri"/>
                <a:sym typeface="Calibri"/>
              </a:rPr>
              <a:t>Training:- BERT 3 monolingual corpora of different size and different domain was used. The masked LM task for BERT  was considered  for experiments(15% tokens masked). </a:t>
            </a:r>
            <a:r>
              <a:rPr b="0" i="0" lang="en-US" sz="1100" u="none" cap="none" strike="noStrike">
                <a:solidFill>
                  <a:schemeClr val="dk1"/>
                </a:solidFill>
                <a:latin typeface="Arial"/>
                <a:ea typeface="Arial"/>
                <a:cs typeface="Arial"/>
                <a:sym typeface="Arial"/>
              </a:rPr>
              <a:t> </a:t>
            </a:r>
            <a:r>
              <a:rPr b="0" i="0" lang="en-US" sz="1700" u="none" cap="none" strike="noStrike">
                <a:solidFill>
                  <a:schemeClr val="dk1"/>
                </a:solidFill>
                <a:latin typeface="Calibri"/>
                <a:ea typeface="Calibri"/>
                <a:cs typeface="Calibri"/>
                <a:sym typeface="Calibri"/>
              </a:rPr>
              <a:t>Training of BERT model up to 200k iteration until the masked LM accuracy was saturated. For NMT  training was done using WMT dataset by using  transformer Big model(Baseline model) ,where it share the input embedding and output embedding parameter.</a:t>
            </a:r>
            <a:endParaRPr b="0" i="0" sz="1700" u="none" cap="none" strike="noStrike">
              <a:solidFill>
                <a:schemeClr val="dk1"/>
              </a:solidFill>
              <a:latin typeface="Calibri"/>
              <a:ea typeface="Calibri"/>
              <a:cs typeface="Calibri"/>
              <a:sym typeface="Calibri"/>
            </a:endParaRPr>
          </a:p>
          <a:p>
            <a:pPr indent="-317500" lvl="0" marL="457200" marR="0" rtl="0" algn="l">
              <a:lnSpc>
                <a:spcPct val="100000"/>
              </a:lnSpc>
              <a:spcBef>
                <a:spcPts val="0"/>
              </a:spcBef>
              <a:spcAft>
                <a:spcPts val="0"/>
              </a:spcAft>
              <a:buClr>
                <a:srgbClr val="000000"/>
              </a:buClr>
              <a:buSzPts val="1400"/>
              <a:buFont typeface="Arial"/>
              <a:buChar char="●"/>
            </a:pPr>
            <a:r>
              <a:rPr b="0" i="0" lang="en-US" sz="1700" u="none" cap="none" strike="noStrike">
                <a:solidFill>
                  <a:schemeClr val="dk1"/>
                </a:solidFill>
                <a:latin typeface="Calibri"/>
                <a:ea typeface="Calibri"/>
                <a:cs typeface="Calibri"/>
                <a:sym typeface="Calibri"/>
              </a:rPr>
              <a:t>Evaluation:- Based on BLEU score for in-domain test sets. In order to check the robustness of the model noise like typos and UNK token was introduced in the data for this along with the BLUE score the sentence charf score between original data and noisy data was also considered.</a:t>
            </a:r>
            <a:endParaRPr b="0" i="0" sz="1700" u="none" cap="none" strike="noStrike">
              <a:solidFill>
                <a:schemeClr val="dk1"/>
              </a:solidFill>
              <a:latin typeface="Calibri"/>
              <a:ea typeface="Calibri"/>
              <a:cs typeface="Calibri"/>
              <a:sym typeface="Calibri"/>
            </a:endParaRPr>
          </a:p>
          <a:p>
            <a:pPr indent="-317500" lvl="0" marL="457200" marR="0" rtl="0" algn="l">
              <a:lnSpc>
                <a:spcPct val="100000"/>
              </a:lnSpc>
              <a:spcBef>
                <a:spcPts val="0"/>
              </a:spcBef>
              <a:spcAft>
                <a:spcPts val="0"/>
              </a:spcAft>
              <a:buClr>
                <a:srgbClr val="000000"/>
              </a:buClr>
              <a:buSzPts val="1400"/>
              <a:buFont typeface="Arial"/>
              <a:buChar char="●"/>
            </a:pPr>
            <a:r>
              <a:rPr b="0" i="0" lang="en-US" sz="1700" u="none" cap="none" strike="noStrike">
                <a:solidFill>
                  <a:schemeClr val="dk1"/>
                </a:solidFill>
                <a:latin typeface="Calibri"/>
                <a:ea typeface="Calibri"/>
                <a:cs typeface="Calibri"/>
                <a:sym typeface="Calibri"/>
              </a:rPr>
              <a:t>Results:- BERT+NMT architecture improves over the baseline model both on in-domain anf out-domain test sets.Robustness test shows that that there iss no improvement in model when the UNK tokens was included which leads to poor translation quality.</a:t>
            </a:r>
            <a:endParaRPr b="0" i="0" sz="1700" u="none" cap="none" strike="noStrike">
              <a:solidFill>
                <a:schemeClr val="dk1"/>
              </a:solidFill>
              <a:latin typeface="Calibri"/>
              <a:ea typeface="Calibri"/>
              <a:cs typeface="Calibri"/>
              <a:sym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gbfb3983aab_0_36"/>
          <p:cNvSpPr txBox="1"/>
          <p:nvPr/>
        </p:nvSpPr>
        <p:spPr>
          <a:xfrm>
            <a:off x="-247275" y="595325"/>
            <a:ext cx="10415700" cy="554100"/>
          </a:xfrm>
          <a:prstGeom prst="rect">
            <a:avLst/>
          </a:prstGeom>
          <a:noFill/>
          <a:ln>
            <a:noFill/>
          </a:ln>
        </p:spPr>
        <p:txBody>
          <a:bodyPr anchorCtr="0" anchor="t" bIns="91425" lIns="91425" spcFirstLastPara="1" rIns="91425" wrap="square" tIns="91425">
            <a:spAutoFit/>
          </a:bodyPr>
          <a:lstStyle/>
          <a:p>
            <a:pPr indent="-342891" lvl="0" marL="342891" marR="0" rtl="0" algn="l">
              <a:lnSpc>
                <a:spcPct val="100000"/>
              </a:lnSpc>
              <a:spcBef>
                <a:spcPts val="0"/>
              </a:spcBef>
              <a:spcAft>
                <a:spcPts val="0"/>
              </a:spcAft>
              <a:buClr>
                <a:srgbClr val="000000"/>
              </a:buClr>
              <a:buSzPts val="2400"/>
              <a:buFont typeface="Arial"/>
              <a:buNone/>
            </a:pPr>
            <a:r>
              <a:rPr b="1" i="0" lang="en-US" sz="2400" u="none" cap="none" strike="noStrike">
                <a:solidFill>
                  <a:schemeClr val="dk1"/>
                </a:solidFill>
                <a:latin typeface="PT Sans Narrow"/>
                <a:ea typeface="PT Sans Narrow"/>
                <a:cs typeface="PT Sans Narrow"/>
                <a:sym typeface="PT Sans Narrow"/>
              </a:rPr>
              <a:t>                                         </a:t>
            </a:r>
            <a:endParaRPr b="1" i="0" sz="2400" u="none" cap="none" strike="noStrike">
              <a:solidFill>
                <a:schemeClr val="dk1"/>
              </a:solidFill>
              <a:latin typeface="PT Sans Narrow"/>
              <a:ea typeface="PT Sans Narrow"/>
              <a:cs typeface="PT Sans Narrow"/>
              <a:sym typeface="PT Sans Narrow"/>
            </a:endParaRPr>
          </a:p>
        </p:txBody>
      </p:sp>
      <p:sp>
        <p:nvSpPr>
          <p:cNvPr id="269" name="Google Shape;269;gbfb3983aab_0_36"/>
          <p:cNvSpPr txBox="1"/>
          <p:nvPr/>
        </p:nvSpPr>
        <p:spPr>
          <a:xfrm>
            <a:off x="0" y="420700"/>
            <a:ext cx="11658600" cy="554100"/>
          </a:xfrm>
          <a:prstGeom prst="rect">
            <a:avLst/>
          </a:prstGeom>
          <a:noFill/>
          <a:ln>
            <a:noFill/>
          </a:ln>
        </p:spPr>
        <p:txBody>
          <a:bodyPr anchorCtr="0" anchor="t" bIns="91425" lIns="91425" spcFirstLastPara="1" rIns="91425" wrap="square" tIns="91425">
            <a:spAutoFit/>
          </a:bodyPr>
          <a:lstStyle/>
          <a:p>
            <a:pPr indent="-342891" lvl="0" marL="342891" marR="0" rtl="0" algn="l">
              <a:lnSpc>
                <a:spcPct val="100000"/>
              </a:lnSpc>
              <a:spcBef>
                <a:spcPts val="0"/>
              </a:spcBef>
              <a:spcAft>
                <a:spcPts val="0"/>
              </a:spcAft>
              <a:buClr>
                <a:srgbClr val="000000"/>
              </a:buClr>
              <a:buSzPts val="2400"/>
              <a:buFont typeface="Arial"/>
              <a:buNone/>
            </a:pPr>
            <a:r>
              <a:rPr b="1" i="0" lang="en-US" sz="2400" u="none" cap="none" strike="noStrike">
                <a:solidFill>
                  <a:schemeClr val="dk1"/>
                </a:solidFill>
                <a:latin typeface="PT Sans Narrow"/>
                <a:ea typeface="PT Sans Narrow"/>
                <a:cs typeface="PT Sans Narrow"/>
                <a:sym typeface="PT Sans Narrow"/>
              </a:rPr>
              <a:t>                                         Methodology proposed/implemented in the paper</a:t>
            </a:r>
            <a:endParaRPr b="1" i="0" sz="2400" u="none" cap="none" strike="noStrike">
              <a:solidFill>
                <a:schemeClr val="dk1"/>
              </a:solidFill>
              <a:latin typeface="PT Sans Narrow"/>
              <a:ea typeface="PT Sans Narrow"/>
              <a:cs typeface="PT Sans Narrow"/>
              <a:sym typeface="PT Sans Narrow"/>
            </a:endParaRPr>
          </a:p>
        </p:txBody>
      </p:sp>
      <p:sp>
        <p:nvSpPr>
          <p:cNvPr id="270" name="Google Shape;270;gbfb3983aab_0_36"/>
          <p:cNvSpPr/>
          <p:nvPr/>
        </p:nvSpPr>
        <p:spPr>
          <a:xfrm>
            <a:off x="2031900" y="938204"/>
            <a:ext cx="10160100" cy="36600"/>
          </a:xfrm>
          <a:prstGeom prst="rect">
            <a:avLst/>
          </a:prstGeom>
          <a:solidFill>
            <a:srgbClr val="33CCC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71" name="Google Shape;271;gbfb3983aab_0_36"/>
          <p:cNvSpPr txBox="1"/>
          <p:nvPr/>
        </p:nvSpPr>
        <p:spPr>
          <a:xfrm>
            <a:off x="1790700" y="4635350"/>
            <a:ext cx="9443100" cy="2031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Calibri"/>
                <a:ea typeface="Calibri"/>
                <a:cs typeface="Calibri"/>
                <a:sym typeface="Calibri"/>
              </a:rPr>
              <a:t>2) IWSLT dataset</a:t>
            </a:r>
            <a:endParaRPr b="0" i="0" sz="20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Calibri"/>
                <a:ea typeface="Calibri"/>
                <a:cs typeface="Calibri"/>
                <a:sym typeface="Calibri"/>
              </a:rPr>
              <a:t>The experiment they have reused the pretrained BERT model from the previous experiments and then used that for train IWSLT using the  BERT model. Few configuration as been done on IWSLT baseline like changes in BPE on source side and target side. In this case the transformer base architecture was used as baseline model.</a:t>
            </a:r>
            <a:endParaRPr b="0" i="0" sz="2000" u="none" cap="none" strike="noStrike">
              <a:solidFill>
                <a:srgbClr val="000000"/>
              </a:solidFill>
              <a:latin typeface="Calibri"/>
              <a:ea typeface="Calibri"/>
              <a:cs typeface="Calibri"/>
              <a:sym typeface="Calibri"/>
            </a:endParaRPr>
          </a:p>
        </p:txBody>
      </p:sp>
      <p:pic>
        <p:nvPicPr>
          <p:cNvPr id="272" name="Google Shape;272;gbfb3983aab_0_36"/>
          <p:cNvPicPr preferRelativeResize="0"/>
          <p:nvPr/>
        </p:nvPicPr>
        <p:blipFill rotWithShape="1">
          <a:blip r:embed="rId3">
            <a:alphaModFix/>
          </a:blip>
          <a:srcRect b="0" l="0" r="0" t="0"/>
          <a:stretch/>
        </p:blipFill>
        <p:spPr>
          <a:xfrm>
            <a:off x="525325" y="2121150"/>
            <a:ext cx="5452699" cy="2047875"/>
          </a:xfrm>
          <a:prstGeom prst="rect">
            <a:avLst/>
          </a:prstGeom>
          <a:noFill/>
          <a:ln>
            <a:noFill/>
          </a:ln>
        </p:spPr>
      </p:pic>
      <p:pic>
        <p:nvPicPr>
          <p:cNvPr id="273" name="Google Shape;273;gbfb3983aab_0_36"/>
          <p:cNvPicPr preferRelativeResize="0"/>
          <p:nvPr/>
        </p:nvPicPr>
        <p:blipFill rotWithShape="1">
          <a:blip r:embed="rId4">
            <a:alphaModFix/>
          </a:blip>
          <a:srcRect b="0" l="0" r="0" t="0"/>
          <a:stretch/>
        </p:blipFill>
        <p:spPr>
          <a:xfrm>
            <a:off x="6390175" y="2121150"/>
            <a:ext cx="5692674" cy="1723800"/>
          </a:xfrm>
          <a:prstGeom prst="rect">
            <a:avLst/>
          </a:prstGeom>
          <a:noFill/>
          <a:ln>
            <a:noFill/>
          </a:ln>
        </p:spPr>
      </p:pic>
      <p:sp>
        <p:nvSpPr>
          <p:cNvPr id="274" name="Google Shape;274;gbfb3983aab_0_36"/>
          <p:cNvSpPr txBox="1"/>
          <p:nvPr/>
        </p:nvSpPr>
        <p:spPr>
          <a:xfrm>
            <a:off x="1378550" y="1302350"/>
            <a:ext cx="31653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Calibri"/>
                <a:ea typeface="Calibri"/>
                <a:cs typeface="Calibri"/>
                <a:sym typeface="Calibri"/>
              </a:rPr>
              <a:t>Results on translation on different model</a:t>
            </a:r>
            <a:endParaRPr b="0" i="0" sz="1400" u="none" cap="none" strike="noStrike">
              <a:solidFill>
                <a:srgbClr val="000000"/>
              </a:solidFill>
              <a:latin typeface="Calibri"/>
              <a:ea typeface="Calibri"/>
              <a:cs typeface="Calibri"/>
              <a:sym typeface="Calibri"/>
            </a:endParaRPr>
          </a:p>
        </p:txBody>
      </p:sp>
      <p:sp>
        <p:nvSpPr>
          <p:cNvPr id="275" name="Google Shape;275;gbfb3983aab_0_36"/>
          <p:cNvSpPr txBox="1"/>
          <p:nvPr/>
        </p:nvSpPr>
        <p:spPr>
          <a:xfrm>
            <a:off x="7742000" y="1285875"/>
            <a:ext cx="23739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Calibri"/>
                <a:ea typeface="Calibri"/>
                <a:cs typeface="Calibri"/>
                <a:sym typeface="Calibri"/>
              </a:rPr>
              <a:t>Robustness result</a:t>
            </a:r>
            <a:endParaRPr b="0" i="0" sz="1400" u="none" cap="none" strike="noStrike">
              <a:solidFill>
                <a:srgbClr val="000000"/>
              </a:solidFill>
              <a:latin typeface="Calibri"/>
              <a:ea typeface="Calibri"/>
              <a:cs typeface="Calibri"/>
              <a:sym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gbfb3983aab_0_40"/>
          <p:cNvSpPr txBox="1"/>
          <p:nvPr/>
        </p:nvSpPr>
        <p:spPr>
          <a:xfrm>
            <a:off x="0" y="442925"/>
            <a:ext cx="10415700" cy="554100"/>
          </a:xfrm>
          <a:prstGeom prst="rect">
            <a:avLst/>
          </a:prstGeom>
          <a:noFill/>
          <a:ln>
            <a:noFill/>
          </a:ln>
        </p:spPr>
        <p:txBody>
          <a:bodyPr anchorCtr="0" anchor="t" bIns="91425" lIns="91425" spcFirstLastPara="1" rIns="91425" wrap="square" tIns="91425">
            <a:spAutoFit/>
          </a:bodyPr>
          <a:lstStyle/>
          <a:p>
            <a:pPr indent="-342891" lvl="0" marL="342891" marR="0" rtl="0" algn="l">
              <a:lnSpc>
                <a:spcPct val="100000"/>
              </a:lnSpc>
              <a:spcBef>
                <a:spcPts val="0"/>
              </a:spcBef>
              <a:spcAft>
                <a:spcPts val="0"/>
              </a:spcAft>
              <a:buClr>
                <a:srgbClr val="000000"/>
              </a:buClr>
              <a:buSzPts val="2400"/>
              <a:buFont typeface="Arial"/>
              <a:buNone/>
            </a:pPr>
            <a:r>
              <a:rPr b="1" i="0" lang="en-US" sz="2400" u="none" cap="none" strike="noStrike">
                <a:solidFill>
                  <a:schemeClr val="dk1"/>
                </a:solidFill>
                <a:latin typeface="PT Sans Narrow"/>
                <a:ea typeface="PT Sans Narrow"/>
                <a:cs typeface="PT Sans Narrow"/>
                <a:sym typeface="PT Sans Narrow"/>
              </a:rPr>
              <a:t>                                         </a:t>
            </a:r>
            <a:endParaRPr b="1" i="0" sz="2400" u="none" cap="none" strike="noStrike">
              <a:solidFill>
                <a:schemeClr val="dk1"/>
              </a:solidFill>
              <a:latin typeface="PT Sans Narrow"/>
              <a:ea typeface="PT Sans Narrow"/>
              <a:cs typeface="PT Sans Narrow"/>
              <a:sym typeface="PT Sans Narrow"/>
            </a:endParaRPr>
          </a:p>
        </p:txBody>
      </p:sp>
      <p:sp>
        <p:nvSpPr>
          <p:cNvPr id="282" name="Google Shape;282;gbfb3983aab_0_40"/>
          <p:cNvSpPr txBox="1"/>
          <p:nvPr/>
        </p:nvSpPr>
        <p:spPr>
          <a:xfrm>
            <a:off x="0" y="414350"/>
            <a:ext cx="11658600" cy="1293000"/>
          </a:xfrm>
          <a:prstGeom prst="rect">
            <a:avLst/>
          </a:prstGeom>
          <a:noFill/>
          <a:ln>
            <a:noFill/>
          </a:ln>
        </p:spPr>
        <p:txBody>
          <a:bodyPr anchorCtr="0" anchor="t" bIns="91425" lIns="91425" spcFirstLastPara="1" rIns="91425" wrap="square" tIns="91425">
            <a:spAutoFit/>
          </a:bodyPr>
          <a:lstStyle/>
          <a:p>
            <a:pPr indent="-342891" lvl="0" marL="342891" marR="0" rtl="0" algn="l">
              <a:lnSpc>
                <a:spcPct val="100000"/>
              </a:lnSpc>
              <a:spcBef>
                <a:spcPts val="0"/>
              </a:spcBef>
              <a:spcAft>
                <a:spcPts val="0"/>
              </a:spcAft>
              <a:buClr>
                <a:srgbClr val="000000"/>
              </a:buClr>
              <a:buSzPts val="2400"/>
              <a:buFont typeface="Arial"/>
              <a:buNone/>
            </a:pPr>
            <a:r>
              <a:rPr b="1" i="0" lang="en-US" sz="2400" u="none" cap="none" strike="noStrike">
                <a:solidFill>
                  <a:schemeClr val="dk1"/>
                </a:solidFill>
                <a:latin typeface="PT Sans Narrow"/>
                <a:ea typeface="PT Sans Narrow"/>
                <a:cs typeface="PT Sans Narrow"/>
                <a:sym typeface="PT Sans Narrow"/>
              </a:rPr>
              <a:t>                                         Methodology proposed/implemented in the paper</a:t>
            </a:r>
            <a:endParaRPr b="1" i="0" sz="2400" u="none" cap="none" strike="noStrike">
              <a:solidFill>
                <a:schemeClr val="dk1"/>
              </a:solidFill>
              <a:latin typeface="PT Sans Narrow"/>
              <a:ea typeface="PT Sans Narrow"/>
              <a:cs typeface="PT Sans Narrow"/>
              <a:sym typeface="PT Sans Narrow"/>
            </a:endParaRPr>
          </a:p>
          <a:p>
            <a:pPr indent="-342891" lvl="0" marL="342891" marR="0" rtl="0" algn="l">
              <a:lnSpc>
                <a:spcPct val="100000"/>
              </a:lnSpc>
              <a:spcBef>
                <a:spcPts val="0"/>
              </a:spcBef>
              <a:spcAft>
                <a:spcPts val="0"/>
              </a:spcAft>
              <a:buClr>
                <a:srgbClr val="000000"/>
              </a:buClr>
              <a:buSzPts val="2400"/>
              <a:buFont typeface="Arial"/>
              <a:buNone/>
            </a:pPr>
            <a:r>
              <a:t/>
            </a:r>
            <a:endParaRPr b="1" i="0" sz="2400" u="none" cap="none" strike="noStrike">
              <a:solidFill>
                <a:schemeClr val="dk1"/>
              </a:solidFill>
              <a:latin typeface="PT Sans Narrow"/>
              <a:ea typeface="PT Sans Narrow"/>
              <a:cs typeface="PT Sans Narrow"/>
              <a:sym typeface="PT Sans Narrow"/>
            </a:endParaRPr>
          </a:p>
          <a:p>
            <a:pPr indent="-342891" lvl="0" marL="342891" marR="0" rtl="0" algn="l">
              <a:lnSpc>
                <a:spcPct val="100000"/>
              </a:lnSpc>
              <a:spcBef>
                <a:spcPts val="0"/>
              </a:spcBef>
              <a:spcAft>
                <a:spcPts val="0"/>
              </a:spcAft>
              <a:buClr>
                <a:srgbClr val="000000"/>
              </a:buClr>
              <a:buSzPts val="2400"/>
              <a:buFont typeface="Arial"/>
              <a:buNone/>
            </a:pPr>
            <a:r>
              <a:t/>
            </a:r>
            <a:endParaRPr b="1" i="0" sz="2400" u="none" cap="none" strike="noStrike">
              <a:solidFill>
                <a:schemeClr val="dk1"/>
              </a:solidFill>
              <a:latin typeface="PT Sans Narrow"/>
              <a:ea typeface="PT Sans Narrow"/>
              <a:cs typeface="PT Sans Narrow"/>
              <a:sym typeface="PT Sans Narrow"/>
            </a:endParaRPr>
          </a:p>
        </p:txBody>
      </p:sp>
      <p:sp>
        <p:nvSpPr>
          <p:cNvPr id="283" name="Google Shape;283;gbfb3983aab_0_40"/>
          <p:cNvSpPr/>
          <p:nvPr/>
        </p:nvSpPr>
        <p:spPr>
          <a:xfrm>
            <a:off x="2031900" y="938204"/>
            <a:ext cx="10160100" cy="36600"/>
          </a:xfrm>
          <a:prstGeom prst="rect">
            <a:avLst/>
          </a:prstGeom>
          <a:solidFill>
            <a:srgbClr val="33CCC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84" name="Google Shape;284;gbfb3983aab_0_40"/>
          <p:cNvSpPr txBox="1"/>
          <p:nvPr/>
        </p:nvSpPr>
        <p:spPr>
          <a:xfrm>
            <a:off x="1114425" y="1057538"/>
            <a:ext cx="82296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t/>
            </a:r>
            <a:endParaRPr b="1" i="0" sz="2000" u="sng" cap="none" strike="noStrike">
              <a:solidFill>
                <a:srgbClr val="000000"/>
              </a:solidFill>
              <a:latin typeface="Calibri"/>
              <a:ea typeface="Calibri"/>
              <a:cs typeface="Calibri"/>
              <a:sym typeface="Calibri"/>
            </a:endParaRPr>
          </a:p>
        </p:txBody>
      </p:sp>
      <p:sp>
        <p:nvSpPr>
          <p:cNvPr id="285" name="Google Shape;285;gbfb3983aab_0_40"/>
          <p:cNvSpPr txBox="1"/>
          <p:nvPr/>
        </p:nvSpPr>
        <p:spPr>
          <a:xfrm>
            <a:off x="886700" y="1627900"/>
            <a:ext cx="10252500" cy="446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700"/>
              <a:buFont typeface="Arial"/>
              <a:buNone/>
            </a:pPr>
            <a:r>
              <a:rPr b="0" i="0" lang="en-US" sz="1700" u="none" cap="none" strike="noStrike">
                <a:solidFill>
                  <a:srgbClr val="000000"/>
                </a:solidFill>
                <a:latin typeface="Calibri"/>
                <a:ea typeface="Calibri"/>
                <a:cs typeface="Calibri"/>
                <a:sym typeface="Calibri"/>
              </a:rPr>
              <a:t>Result:- BERT pretrained model improves over the baseline, in any setting of BPE. </a:t>
            </a:r>
            <a:endParaRPr b="0" i="0" sz="1700" u="none" cap="none" strike="noStrike">
              <a:solidFill>
                <a:srgbClr val="000000"/>
              </a:solidFill>
              <a:latin typeface="Calibri"/>
              <a:ea typeface="Calibri"/>
              <a:cs typeface="Calibri"/>
              <a:sym typeface="Calibri"/>
            </a:endParaRPr>
          </a:p>
        </p:txBody>
      </p:sp>
      <p:pic>
        <p:nvPicPr>
          <p:cNvPr id="286" name="Google Shape;286;gbfb3983aab_0_40"/>
          <p:cNvPicPr preferRelativeResize="0"/>
          <p:nvPr/>
        </p:nvPicPr>
        <p:blipFill rotWithShape="1">
          <a:blip r:embed="rId3">
            <a:alphaModFix/>
          </a:blip>
          <a:srcRect b="0" l="0" r="0" t="0"/>
          <a:stretch/>
        </p:blipFill>
        <p:spPr>
          <a:xfrm>
            <a:off x="2424525" y="2392950"/>
            <a:ext cx="4142525" cy="37242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gbfb3983aab_0_12"/>
          <p:cNvSpPr/>
          <p:nvPr/>
        </p:nvSpPr>
        <p:spPr>
          <a:xfrm>
            <a:off x="3577375" y="1463923"/>
            <a:ext cx="7271400" cy="54000"/>
          </a:xfrm>
          <a:prstGeom prst="rect">
            <a:avLst/>
          </a:prstGeom>
          <a:solidFill>
            <a:srgbClr val="33CCC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93" name="Google Shape;293;gbfb3983aab_0_12"/>
          <p:cNvSpPr txBox="1"/>
          <p:nvPr/>
        </p:nvSpPr>
        <p:spPr>
          <a:xfrm>
            <a:off x="2289475" y="921975"/>
            <a:ext cx="8559300" cy="461700"/>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1000"/>
              </a:spcBef>
              <a:spcAft>
                <a:spcPts val="1000"/>
              </a:spcAft>
              <a:buClr>
                <a:srgbClr val="000000"/>
              </a:buClr>
              <a:buSzPts val="1100"/>
              <a:buFont typeface="Arial"/>
              <a:buNone/>
            </a:pPr>
            <a:r>
              <a:rPr b="1" i="0" lang="en-US" sz="2400" u="none" cap="none" strike="noStrike">
                <a:solidFill>
                  <a:schemeClr val="dk1"/>
                </a:solidFill>
                <a:latin typeface="Nunito"/>
                <a:ea typeface="Nunito"/>
                <a:cs typeface="Nunito"/>
                <a:sym typeface="Nunito"/>
              </a:rPr>
              <a:t>Merits and Demerits of the proposed method in the paper</a:t>
            </a:r>
            <a:endParaRPr b="0" i="0" sz="2400" u="none" cap="none" strike="noStrike">
              <a:solidFill>
                <a:srgbClr val="0000FF"/>
              </a:solidFill>
              <a:latin typeface="Nunito"/>
              <a:ea typeface="Nunito"/>
              <a:cs typeface="Nunito"/>
              <a:sym typeface="Nunito"/>
            </a:endParaRPr>
          </a:p>
        </p:txBody>
      </p:sp>
      <p:sp>
        <p:nvSpPr>
          <p:cNvPr id="294" name="Google Shape;294;gbfb3983aab_0_12"/>
          <p:cNvSpPr txBox="1"/>
          <p:nvPr/>
        </p:nvSpPr>
        <p:spPr>
          <a:xfrm>
            <a:off x="441725" y="1730975"/>
            <a:ext cx="11072700" cy="4999800"/>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1000"/>
              </a:spcBef>
              <a:spcAft>
                <a:spcPts val="0"/>
              </a:spcAft>
              <a:buClr>
                <a:srgbClr val="000000"/>
              </a:buClr>
              <a:buSzPts val="2400"/>
              <a:buFont typeface="Arial"/>
              <a:buNone/>
            </a:pPr>
            <a:r>
              <a:rPr b="1" i="0" lang="en-US" sz="2400" u="none" cap="none" strike="noStrike">
                <a:solidFill>
                  <a:schemeClr val="dk1"/>
                </a:solidFill>
                <a:latin typeface="Calibri"/>
                <a:ea typeface="Calibri"/>
                <a:cs typeface="Calibri"/>
                <a:sym typeface="Calibri"/>
              </a:rPr>
              <a:t>Merits</a:t>
            </a:r>
            <a:endParaRPr b="1" i="0" sz="2400" u="none" cap="none" strike="noStrike">
              <a:solidFill>
                <a:schemeClr val="dk1"/>
              </a:solidFill>
              <a:latin typeface="Calibri"/>
              <a:ea typeface="Calibri"/>
              <a:cs typeface="Calibri"/>
              <a:sym typeface="Calibri"/>
            </a:endParaRPr>
          </a:p>
          <a:p>
            <a:pPr indent="-374650" lvl="0" marL="457200" marR="0" rtl="0" algn="just">
              <a:lnSpc>
                <a:spcPct val="100000"/>
              </a:lnSpc>
              <a:spcBef>
                <a:spcPts val="1000"/>
              </a:spcBef>
              <a:spcAft>
                <a:spcPts val="0"/>
              </a:spcAft>
              <a:buClr>
                <a:schemeClr val="dk1"/>
              </a:buClr>
              <a:buSzPts val="2300"/>
              <a:buFont typeface="Calibri"/>
              <a:buChar char="●"/>
            </a:pPr>
            <a:r>
              <a:rPr b="0" i="0" lang="en-US" sz="2300" u="none" cap="none" strike="noStrike">
                <a:solidFill>
                  <a:schemeClr val="dk1"/>
                </a:solidFill>
                <a:latin typeface="Calibri"/>
                <a:ea typeface="Calibri"/>
                <a:cs typeface="Calibri"/>
                <a:sym typeface="Calibri"/>
              </a:rPr>
              <a:t>    By using pretrained BERT model it solves a monolingual task of source sentence encoding </a:t>
            </a:r>
            <a:endParaRPr b="0" i="0" sz="2300" u="none" cap="none" strike="noStrike">
              <a:solidFill>
                <a:schemeClr val="dk1"/>
              </a:solidFill>
              <a:latin typeface="Calibri"/>
              <a:ea typeface="Calibri"/>
              <a:cs typeface="Calibri"/>
              <a:sym typeface="Calibri"/>
            </a:endParaRPr>
          </a:p>
          <a:p>
            <a:pPr indent="-374650" lvl="0" marL="457200" marR="0" rtl="0" algn="just">
              <a:lnSpc>
                <a:spcPct val="100000"/>
              </a:lnSpc>
              <a:spcBef>
                <a:spcPts val="0"/>
              </a:spcBef>
              <a:spcAft>
                <a:spcPts val="0"/>
              </a:spcAft>
              <a:buClr>
                <a:schemeClr val="dk1"/>
              </a:buClr>
              <a:buSzPts val="2300"/>
              <a:buFont typeface="Calibri"/>
              <a:buChar char="●"/>
            </a:pPr>
            <a:r>
              <a:rPr b="0" i="0" lang="en-US" sz="2300" u="none" cap="none" strike="noStrike">
                <a:solidFill>
                  <a:schemeClr val="dk1"/>
                </a:solidFill>
                <a:latin typeface="Calibri"/>
                <a:ea typeface="Calibri"/>
                <a:cs typeface="Calibri"/>
                <a:sym typeface="Calibri"/>
              </a:rPr>
              <a:t>    using pretrained BERT model there is possibility to exploit much on larger data</a:t>
            </a:r>
            <a:endParaRPr b="0" i="0" sz="2300" u="none" cap="none" strike="noStrike">
              <a:solidFill>
                <a:schemeClr val="dk1"/>
              </a:solidFill>
              <a:latin typeface="Calibri"/>
              <a:ea typeface="Calibri"/>
              <a:cs typeface="Calibri"/>
              <a:sym typeface="Calibri"/>
            </a:endParaRPr>
          </a:p>
          <a:p>
            <a:pPr indent="-374650" lvl="0" marL="457200" marR="0" rtl="0" algn="just">
              <a:lnSpc>
                <a:spcPct val="100000"/>
              </a:lnSpc>
              <a:spcBef>
                <a:spcPts val="0"/>
              </a:spcBef>
              <a:spcAft>
                <a:spcPts val="0"/>
              </a:spcAft>
              <a:buClr>
                <a:schemeClr val="dk1"/>
              </a:buClr>
              <a:buSzPts val="2300"/>
              <a:buFont typeface="Calibri"/>
              <a:buChar char="●"/>
            </a:pPr>
            <a:r>
              <a:rPr b="0" i="0" lang="en-US" sz="2300" u="none" cap="none" strike="noStrike">
                <a:solidFill>
                  <a:schemeClr val="dk1"/>
                </a:solidFill>
                <a:latin typeface="Calibri"/>
                <a:ea typeface="Calibri"/>
                <a:cs typeface="Calibri"/>
                <a:sym typeface="Calibri"/>
              </a:rPr>
              <a:t>    mainly focus on better initialization of parameter on  encoder with BERT pretrained LM which allow faster NME learning</a:t>
            </a:r>
            <a:endParaRPr b="0" i="0" sz="2300" u="none" cap="none" strike="noStrike">
              <a:solidFill>
                <a:schemeClr val="dk1"/>
              </a:solidFill>
              <a:latin typeface="Calibri"/>
              <a:ea typeface="Calibri"/>
              <a:cs typeface="Calibri"/>
              <a:sym typeface="Calibri"/>
            </a:endParaRPr>
          </a:p>
          <a:p>
            <a:pPr indent="-374650" lvl="0" marL="457200" marR="0" rtl="0" algn="just">
              <a:lnSpc>
                <a:spcPct val="100000"/>
              </a:lnSpc>
              <a:spcBef>
                <a:spcPts val="0"/>
              </a:spcBef>
              <a:spcAft>
                <a:spcPts val="0"/>
              </a:spcAft>
              <a:buClr>
                <a:schemeClr val="dk1"/>
              </a:buClr>
              <a:buSzPts val="2300"/>
              <a:buFont typeface="Calibri"/>
              <a:buChar char="●"/>
            </a:pPr>
            <a:r>
              <a:rPr b="0" i="0" lang="en-US" sz="2300" u="none" cap="none" strike="noStrike">
                <a:solidFill>
                  <a:schemeClr val="dk1"/>
                </a:solidFill>
                <a:latin typeface="Calibri"/>
                <a:ea typeface="Calibri"/>
                <a:cs typeface="Calibri"/>
                <a:sym typeface="Calibri"/>
              </a:rPr>
              <a:t>     Explores test on the Robustness of the model</a:t>
            </a:r>
            <a:endParaRPr b="0" i="0" sz="2300" u="none" cap="none" strike="noStrike">
              <a:solidFill>
                <a:schemeClr val="dk1"/>
              </a:solidFill>
              <a:latin typeface="Calibri"/>
              <a:ea typeface="Calibri"/>
              <a:cs typeface="Calibri"/>
              <a:sym typeface="Calibri"/>
            </a:endParaRPr>
          </a:p>
          <a:p>
            <a:pPr indent="0" lvl="0" marL="0" marR="0" rtl="0" algn="just">
              <a:lnSpc>
                <a:spcPct val="100000"/>
              </a:lnSpc>
              <a:spcBef>
                <a:spcPts val="1000"/>
              </a:spcBef>
              <a:spcAft>
                <a:spcPts val="0"/>
              </a:spcAft>
              <a:buClr>
                <a:srgbClr val="000000"/>
              </a:buClr>
              <a:buSzPts val="2400"/>
              <a:buFont typeface="Arial"/>
              <a:buNone/>
            </a:pPr>
            <a:r>
              <a:rPr b="1" i="0" lang="en-US" sz="2400" u="none" cap="none" strike="noStrike">
                <a:solidFill>
                  <a:schemeClr val="dk1"/>
                </a:solidFill>
                <a:latin typeface="Calibri"/>
                <a:ea typeface="Calibri"/>
                <a:cs typeface="Calibri"/>
                <a:sym typeface="Calibri"/>
              </a:rPr>
              <a:t>Demerits</a:t>
            </a:r>
            <a:endParaRPr b="1" i="0" sz="2400" u="none" cap="none" strike="noStrike">
              <a:solidFill>
                <a:schemeClr val="dk1"/>
              </a:solidFill>
              <a:latin typeface="Calibri"/>
              <a:ea typeface="Calibri"/>
              <a:cs typeface="Calibri"/>
              <a:sym typeface="Calibri"/>
            </a:endParaRPr>
          </a:p>
          <a:p>
            <a:pPr indent="-381000" lvl="0" marL="457200" marR="0" rtl="0" algn="just">
              <a:lnSpc>
                <a:spcPct val="100000"/>
              </a:lnSpc>
              <a:spcBef>
                <a:spcPts val="1000"/>
              </a:spcBef>
              <a:spcAft>
                <a:spcPts val="0"/>
              </a:spcAft>
              <a:buClr>
                <a:schemeClr val="dk1"/>
              </a:buClr>
              <a:buSzPts val="2400"/>
              <a:buFont typeface="Calibri"/>
              <a:buChar char="●"/>
            </a:pPr>
            <a:r>
              <a:rPr b="1" i="0" lang="en-US" sz="2400" u="none" cap="none" strike="noStrike">
                <a:solidFill>
                  <a:schemeClr val="dk1"/>
                </a:solidFill>
                <a:latin typeface="Calibri"/>
                <a:ea typeface="Calibri"/>
                <a:cs typeface="Calibri"/>
                <a:sym typeface="Calibri"/>
              </a:rPr>
              <a:t> </a:t>
            </a:r>
            <a:r>
              <a:rPr b="0" i="0" lang="en-US" sz="2400" u="none" cap="none" strike="noStrike">
                <a:solidFill>
                  <a:schemeClr val="dk1"/>
                </a:solidFill>
                <a:latin typeface="Calibri"/>
                <a:ea typeface="Calibri"/>
                <a:cs typeface="Calibri"/>
                <a:sym typeface="Calibri"/>
              </a:rPr>
              <a:t>The test robustness does not improves when UNK token are introduced in the data set . This leads poor  translation quality.</a:t>
            </a:r>
            <a:endParaRPr b="0" i="0" sz="2400" u="none" cap="none" strike="noStrike">
              <a:solidFill>
                <a:schemeClr val="dk1"/>
              </a:solidFill>
              <a:latin typeface="Calibri"/>
              <a:ea typeface="Calibri"/>
              <a:cs typeface="Calibri"/>
              <a:sym typeface="Calibri"/>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gbfb3983aab_0_221"/>
          <p:cNvSpPr/>
          <p:nvPr/>
        </p:nvSpPr>
        <p:spPr>
          <a:xfrm>
            <a:off x="2032000" y="1581154"/>
            <a:ext cx="10160100" cy="36600"/>
          </a:xfrm>
          <a:prstGeom prst="rect">
            <a:avLst/>
          </a:prstGeom>
          <a:solidFill>
            <a:srgbClr val="33CCC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301" name="Google Shape;301;gbfb3983aab_0_221"/>
          <p:cNvSpPr txBox="1"/>
          <p:nvPr/>
        </p:nvSpPr>
        <p:spPr>
          <a:xfrm>
            <a:off x="864900" y="1070250"/>
            <a:ext cx="10462200" cy="5109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200"/>
              <a:buFont typeface="Arial"/>
              <a:buNone/>
            </a:pPr>
            <a:r>
              <a:rPr b="1" i="0" lang="en-US" sz="2200" u="none" cap="none" strike="noStrike">
                <a:solidFill>
                  <a:srgbClr val="000000"/>
                </a:solidFill>
                <a:latin typeface="PT Sans Narrow"/>
                <a:ea typeface="PT Sans Narrow"/>
                <a:cs typeface="PT Sans Narrow"/>
                <a:sym typeface="PT Sans Narrow"/>
              </a:rPr>
              <a:t>Works focused on improving the </a:t>
            </a:r>
            <a:r>
              <a:rPr b="1" i="0" lang="en-US" sz="2200" u="none" cap="none" strike="noStrike">
                <a:solidFill>
                  <a:srgbClr val="1C3678"/>
                </a:solidFill>
                <a:latin typeface="PT Sans Narrow"/>
                <a:ea typeface="PT Sans Narrow"/>
                <a:cs typeface="PT Sans Narrow"/>
                <a:sym typeface="PT Sans Narrow"/>
              </a:rPr>
              <a:t>analysis</a:t>
            </a:r>
            <a:r>
              <a:rPr b="1" i="0" lang="en-US" sz="2200" u="none" cap="none" strike="noStrike">
                <a:solidFill>
                  <a:srgbClr val="000000"/>
                </a:solidFill>
                <a:latin typeface="PT Sans Narrow"/>
                <a:ea typeface="PT Sans Narrow"/>
                <a:cs typeface="PT Sans Narrow"/>
                <a:sym typeface="PT Sans Narrow"/>
              </a:rPr>
              <a:t> on the given </a:t>
            </a:r>
            <a:r>
              <a:rPr b="1" i="0" lang="en-US" sz="2500" u="none" cap="none" strike="noStrike">
                <a:solidFill>
                  <a:srgbClr val="1A9988"/>
                </a:solidFill>
                <a:latin typeface="PT Sans Narrow"/>
                <a:ea typeface="PT Sans Narrow"/>
                <a:cs typeface="PT Sans Narrow"/>
                <a:sym typeface="PT Sans Narrow"/>
              </a:rPr>
              <a:t>------</a:t>
            </a:r>
            <a:r>
              <a:rPr b="1" i="0" lang="en-US" sz="2200" u="none" cap="none" strike="noStrike">
                <a:solidFill>
                  <a:srgbClr val="000000"/>
                </a:solidFill>
                <a:latin typeface="PT Sans Narrow"/>
                <a:ea typeface="PT Sans Narrow"/>
                <a:cs typeface="PT Sans Narrow"/>
                <a:sym typeface="PT Sans Narrow"/>
              </a:rPr>
              <a:t>to get better results.</a:t>
            </a:r>
            <a:endParaRPr b="0" i="0" sz="2400" u="sng" cap="none" strike="noStrike">
              <a:solidFill>
                <a:srgbClr val="0000FF"/>
              </a:solidFill>
              <a:latin typeface="Nunito"/>
              <a:ea typeface="Nunito"/>
              <a:cs typeface="Nunito"/>
              <a:sym typeface="Nunito"/>
            </a:endParaRPr>
          </a:p>
          <a:p>
            <a:pPr indent="0" lvl="0" marL="457200" marR="0" rtl="0" algn="just">
              <a:lnSpc>
                <a:spcPct val="100000"/>
              </a:lnSpc>
              <a:spcBef>
                <a:spcPts val="1000"/>
              </a:spcBef>
              <a:spcAft>
                <a:spcPts val="1000"/>
              </a:spcAft>
              <a:buClr>
                <a:srgbClr val="000000"/>
              </a:buClr>
              <a:buSzPts val="1100"/>
              <a:buFont typeface="Arial"/>
              <a:buNone/>
            </a:pPr>
            <a:r>
              <a:t/>
            </a:r>
            <a:endParaRPr b="0" i="0" sz="1500" u="none" cap="none" strike="noStrike">
              <a:solidFill>
                <a:srgbClr val="0000FF"/>
              </a:solidFill>
              <a:latin typeface="Nunito"/>
              <a:ea typeface="Nunito"/>
              <a:cs typeface="Nunito"/>
              <a:sym typeface="Nunito"/>
            </a:endParaRPr>
          </a:p>
        </p:txBody>
      </p:sp>
      <p:sp>
        <p:nvSpPr>
          <p:cNvPr id="302" name="Google Shape;302;gbfb3983aab_0_221"/>
          <p:cNvSpPr txBox="1"/>
          <p:nvPr/>
        </p:nvSpPr>
        <p:spPr>
          <a:xfrm>
            <a:off x="626450" y="2093675"/>
            <a:ext cx="11243100" cy="373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700"/>
              <a:buFont typeface="Arial"/>
              <a:buNone/>
            </a:pPr>
            <a:r>
              <a:rPr b="1" i="0" lang="en-US" sz="1700" u="none" cap="none" strike="noStrike">
                <a:solidFill>
                  <a:schemeClr val="dk1"/>
                </a:solidFill>
                <a:latin typeface="Calibri"/>
                <a:ea typeface="Calibri"/>
                <a:cs typeface="Calibri"/>
                <a:sym typeface="Calibri"/>
              </a:rPr>
              <a:t>Paper 4:    </a:t>
            </a:r>
            <a:r>
              <a:rPr b="0" i="0" lang="en-US" sz="2700" u="sng" cap="none" strike="noStrike">
                <a:solidFill>
                  <a:srgbClr val="0000FF"/>
                </a:solidFill>
                <a:latin typeface="Calibri"/>
                <a:ea typeface="Calibri"/>
                <a:cs typeface="Calibri"/>
                <a:sym typeface="Calibri"/>
              </a:rPr>
              <a:t>Indic Language Machine Translation Tool for NLP</a:t>
            </a:r>
            <a:endParaRPr b="0" i="0" sz="2700" u="sng" cap="none" strike="noStrike">
              <a:solidFill>
                <a:srgbClr val="0000FF"/>
              </a:solidFill>
              <a:latin typeface="Calibri"/>
              <a:ea typeface="Calibri"/>
              <a:cs typeface="Calibri"/>
              <a:sym typeface="Calibri"/>
            </a:endParaRPr>
          </a:p>
          <a:p>
            <a:pPr indent="0" lvl="0" marL="0" marR="0" rtl="0" algn="l">
              <a:lnSpc>
                <a:spcPct val="100000"/>
              </a:lnSpc>
              <a:spcBef>
                <a:spcPts val="1000"/>
              </a:spcBef>
              <a:spcAft>
                <a:spcPts val="0"/>
              </a:spcAft>
              <a:buClr>
                <a:srgbClr val="000000"/>
              </a:buClr>
              <a:buSzPts val="1700"/>
              <a:buFont typeface="Arial"/>
              <a:buNone/>
            </a:pPr>
            <a:r>
              <a:rPr b="1" i="0" lang="en-US" sz="1700" u="none" cap="none" strike="noStrike">
                <a:solidFill>
                  <a:schemeClr val="dk1"/>
                </a:solidFill>
                <a:latin typeface="Calibri"/>
                <a:ea typeface="Calibri"/>
                <a:cs typeface="Calibri"/>
                <a:sym typeface="Calibri"/>
              </a:rPr>
              <a:t>Year of Publication: </a:t>
            </a:r>
            <a:r>
              <a:rPr b="1" i="0" lang="en-US" sz="2400" u="none" cap="none" strike="noStrike">
                <a:solidFill>
                  <a:srgbClr val="0000FF"/>
                </a:solidFill>
                <a:latin typeface="Calibri"/>
                <a:ea typeface="Calibri"/>
                <a:cs typeface="Calibri"/>
                <a:sym typeface="Calibri"/>
              </a:rPr>
              <a:t>2013</a:t>
            </a:r>
            <a:endParaRPr b="0" i="0" sz="2400" u="none" cap="none" strike="noStrike">
              <a:solidFill>
                <a:srgbClr val="0000FF"/>
              </a:solidFill>
              <a:latin typeface="Calibri"/>
              <a:ea typeface="Calibri"/>
              <a:cs typeface="Calibri"/>
              <a:sym typeface="Calibri"/>
            </a:endParaRPr>
          </a:p>
          <a:p>
            <a:pPr indent="0" lvl="0" marL="0" marR="0" rtl="0" algn="l">
              <a:lnSpc>
                <a:spcPct val="100000"/>
              </a:lnSpc>
              <a:spcBef>
                <a:spcPts val="1000"/>
              </a:spcBef>
              <a:spcAft>
                <a:spcPts val="0"/>
              </a:spcAft>
              <a:buClr>
                <a:srgbClr val="000000"/>
              </a:buClr>
              <a:buSzPts val="1700"/>
              <a:buFont typeface="Arial"/>
              <a:buNone/>
            </a:pPr>
            <a:r>
              <a:rPr b="1" i="0" lang="en-US" sz="1700" u="none" cap="none" strike="noStrike">
                <a:solidFill>
                  <a:schemeClr val="dk1"/>
                </a:solidFill>
                <a:latin typeface="Calibri"/>
                <a:ea typeface="Calibri"/>
                <a:cs typeface="Calibri"/>
                <a:sym typeface="Calibri"/>
              </a:rPr>
              <a:t>Authors:   Mallamma V Reddy , Dr. M. Hanumanthappa</a:t>
            </a:r>
            <a:endParaRPr b="1" i="0" sz="2400" u="none" cap="none" strike="noStrike">
              <a:solidFill>
                <a:schemeClr val="dk1"/>
              </a:solidFill>
              <a:latin typeface="Calibri"/>
              <a:ea typeface="Calibri"/>
              <a:cs typeface="Calibri"/>
              <a:sym typeface="Calibri"/>
            </a:endParaRPr>
          </a:p>
          <a:p>
            <a:pPr indent="0" lvl="0" marL="0" marR="0" rtl="0" algn="l">
              <a:lnSpc>
                <a:spcPct val="100000"/>
              </a:lnSpc>
              <a:spcBef>
                <a:spcPts val="1000"/>
              </a:spcBef>
              <a:spcAft>
                <a:spcPts val="0"/>
              </a:spcAft>
              <a:buClr>
                <a:srgbClr val="000000"/>
              </a:buClr>
              <a:buSzPts val="1700"/>
              <a:buFont typeface="Arial"/>
              <a:buNone/>
            </a:pPr>
            <a:r>
              <a:rPr b="1" i="0" lang="en-US" sz="1700" u="none" cap="none" strike="noStrike">
                <a:solidFill>
                  <a:schemeClr val="dk1"/>
                </a:solidFill>
                <a:latin typeface="Calibri"/>
                <a:ea typeface="Calibri"/>
                <a:cs typeface="Calibri"/>
                <a:sym typeface="Calibri"/>
              </a:rPr>
              <a:t>Data:</a:t>
            </a:r>
            <a:r>
              <a:rPr b="0" i="0" lang="en-US" sz="1300" u="none" cap="none" strike="noStrike">
                <a:solidFill>
                  <a:schemeClr val="dk1"/>
                </a:solidFill>
                <a:latin typeface="Calibri"/>
                <a:ea typeface="Calibri"/>
                <a:cs typeface="Calibri"/>
                <a:sym typeface="Calibri"/>
              </a:rPr>
              <a:t> </a:t>
            </a:r>
            <a:r>
              <a:rPr b="0" i="0" lang="en-US" sz="1700" u="none" cap="none" strike="noStrike">
                <a:solidFill>
                  <a:schemeClr val="dk1"/>
                </a:solidFill>
                <a:latin typeface="Calibri"/>
                <a:ea typeface="Calibri"/>
                <a:cs typeface="Calibri"/>
                <a:sym typeface="Calibri"/>
              </a:rPr>
              <a:t> </a:t>
            </a:r>
            <a:r>
              <a:rPr b="1" i="0" lang="en-US" sz="2400" u="none" cap="none" strike="noStrike">
                <a:solidFill>
                  <a:schemeClr val="dk1"/>
                </a:solidFill>
                <a:latin typeface="Calibri"/>
                <a:ea typeface="Calibri"/>
                <a:cs typeface="Calibri"/>
                <a:sym typeface="Calibri"/>
              </a:rPr>
              <a:t> </a:t>
            </a:r>
            <a:r>
              <a:rPr b="0" i="0" lang="en-US" sz="2000" u="none" cap="none" strike="noStrike">
                <a:solidFill>
                  <a:schemeClr val="dk1"/>
                </a:solidFill>
                <a:latin typeface="Calibri"/>
                <a:ea typeface="Calibri"/>
                <a:cs typeface="Calibri"/>
                <a:sym typeface="Calibri"/>
              </a:rPr>
              <a:t>machine-readable bi-lingual Kannada→English and Telugu→English dictionaries created by BUBShabdasagar</a:t>
            </a:r>
            <a:endParaRPr b="1" i="0" sz="2400" u="none" cap="none" strike="noStrike">
              <a:solidFill>
                <a:schemeClr val="dk1"/>
              </a:solidFill>
              <a:latin typeface="Calibri"/>
              <a:ea typeface="Calibri"/>
              <a:cs typeface="Calibri"/>
              <a:sym typeface="Calibri"/>
            </a:endParaRPr>
          </a:p>
          <a:p>
            <a:pPr indent="0" lvl="0" marL="0" marR="0" rtl="0" algn="l">
              <a:lnSpc>
                <a:spcPct val="100000"/>
              </a:lnSpc>
              <a:spcBef>
                <a:spcPts val="1000"/>
              </a:spcBef>
              <a:spcAft>
                <a:spcPts val="0"/>
              </a:spcAft>
              <a:buClr>
                <a:srgbClr val="000000"/>
              </a:buClr>
              <a:buSzPts val="1700"/>
              <a:buFont typeface="Arial"/>
              <a:buNone/>
            </a:pPr>
            <a:r>
              <a:rPr b="1" i="0" lang="en-US" sz="1700" u="none" cap="none" strike="noStrike">
                <a:solidFill>
                  <a:schemeClr val="dk1"/>
                </a:solidFill>
                <a:latin typeface="Calibri"/>
                <a:ea typeface="Calibri"/>
                <a:cs typeface="Calibri"/>
                <a:sym typeface="Calibri"/>
              </a:rPr>
              <a:t>Summary: The paper deals with the translation system from English to kannada/telugu and vice-versa. So for the translation model 2 modules where considered (1) Language identification (2)Transliteration (3) Translation. In this paper the approaches are based on the Query Translation using bi-lingual dictionaries .The approaches for translation is Based on  Dictionary based approach and  Rule based approach.  And the performance of the translation is evaluated based on the precision and recall rates at the word.</a:t>
            </a:r>
            <a:endParaRPr b="0" i="0" sz="1600" u="none" cap="none" strike="noStrike">
              <a:solidFill>
                <a:srgbClr val="000000"/>
              </a:solidFill>
              <a:latin typeface="Calibri"/>
              <a:ea typeface="Calibri"/>
              <a:cs typeface="Calibri"/>
              <a:sym typeface="Calibri"/>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gc0993efa47_0_2"/>
          <p:cNvSpPr txBox="1"/>
          <p:nvPr/>
        </p:nvSpPr>
        <p:spPr>
          <a:xfrm>
            <a:off x="296075" y="753600"/>
            <a:ext cx="3000000" cy="554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dk1"/>
                </a:solidFill>
                <a:latin typeface="PT Sans Narrow"/>
                <a:ea typeface="PT Sans Narrow"/>
                <a:cs typeface="PT Sans Narrow"/>
                <a:sym typeface="PT Sans Narrow"/>
              </a:rPr>
              <a:t>Dataset</a:t>
            </a:r>
            <a:endParaRPr b="0" i="0" sz="1400" u="none" cap="none" strike="noStrike">
              <a:solidFill>
                <a:srgbClr val="000000"/>
              </a:solidFill>
              <a:latin typeface="Arial"/>
              <a:ea typeface="Arial"/>
              <a:cs typeface="Arial"/>
              <a:sym typeface="Arial"/>
            </a:endParaRPr>
          </a:p>
        </p:txBody>
      </p:sp>
      <p:sp>
        <p:nvSpPr>
          <p:cNvPr id="309" name="Google Shape;309;gc0993efa47_0_2"/>
          <p:cNvSpPr txBox="1"/>
          <p:nvPr/>
        </p:nvSpPr>
        <p:spPr>
          <a:xfrm>
            <a:off x="807425" y="1857050"/>
            <a:ext cx="8101200" cy="1877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200"/>
              <a:buFont typeface="Arial"/>
              <a:buNone/>
            </a:pPr>
            <a:r>
              <a:rPr b="0" i="0" lang="en-US" sz="2200" u="none" cap="none" strike="noStrike">
                <a:solidFill>
                  <a:srgbClr val="000000"/>
                </a:solidFill>
                <a:latin typeface="Calibri"/>
                <a:ea typeface="Calibri"/>
                <a:cs typeface="Calibri"/>
                <a:sym typeface="Calibri"/>
              </a:rPr>
              <a:t>To train for language identification:- dataset of 100 text lines from each of the 3 languages (English,kannada,Telugu)</a:t>
            </a:r>
            <a:endParaRPr b="0" i="0" sz="22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200"/>
              <a:buFont typeface="Arial"/>
              <a:buNone/>
            </a:pPr>
            <a:r>
              <a:rPr b="0" i="0" lang="en-US" sz="2200" u="none" cap="none" strike="noStrike">
                <a:solidFill>
                  <a:srgbClr val="000000"/>
                </a:solidFill>
                <a:latin typeface="Calibri"/>
                <a:ea typeface="Calibri"/>
                <a:cs typeface="Calibri"/>
                <a:sym typeface="Calibri"/>
              </a:rPr>
              <a:t>Translation :- machine-readable bi-lingual Kannada→English and Telugu→English dictionaries created by BUBShabdasagar</a:t>
            </a:r>
            <a:endParaRPr b="0" i="0" sz="2200" u="none" cap="none" strike="noStrike">
              <a:solidFill>
                <a:srgbClr val="000000"/>
              </a:solidFill>
              <a:latin typeface="Calibri"/>
              <a:ea typeface="Calibri"/>
              <a:cs typeface="Calibri"/>
              <a:sym typeface="Calibri"/>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gc0993efa47_0_11"/>
          <p:cNvSpPr txBox="1"/>
          <p:nvPr/>
        </p:nvSpPr>
        <p:spPr>
          <a:xfrm>
            <a:off x="0" y="414350"/>
            <a:ext cx="11658600" cy="554100"/>
          </a:xfrm>
          <a:prstGeom prst="rect">
            <a:avLst/>
          </a:prstGeom>
          <a:noFill/>
          <a:ln>
            <a:noFill/>
          </a:ln>
        </p:spPr>
        <p:txBody>
          <a:bodyPr anchorCtr="0" anchor="t" bIns="91425" lIns="91425" spcFirstLastPara="1" rIns="91425" wrap="square" tIns="91425">
            <a:spAutoFit/>
          </a:bodyPr>
          <a:lstStyle/>
          <a:p>
            <a:pPr indent="-342891" lvl="0" marL="342891" marR="0" rtl="0" algn="l">
              <a:lnSpc>
                <a:spcPct val="100000"/>
              </a:lnSpc>
              <a:spcBef>
                <a:spcPts val="0"/>
              </a:spcBef>
              <a:spcAft>
                <a:spcPts val="0"/>
              </a:spcAft>
              <a:buClr>
                <a:srgbClr val="000000"/>
              </a:buClr>
              <a:buSzPts val="2400"/>
              <a:buFont typeface="Arial"/>
              <a:buNone/>
            </a:pPr>
            <a:r>
              <a:rPr b="1" i="0" lang="en-US" sz="2400" u="none" cap="none" strike="noStrike">
                <a:solidFill>
                  <a:schemeClr val="dk1"/>
                </a:solidFill>
                <a:latin typeface="PT Sans Narrow"/>
                <a:ea typeface="PT Sans Narrow"/>
                <a:cs typeface="PT Sans Narrow"/>
                <a:sym typeface="PT Sans Narrow"/>
              </a:rPr>
              <a:t>                                         Methodology proposed/implemented in the paper</a:t>
            </a:r>
            <a:endParaRPr b="1" i="0" sz="2400" u="none" cap="none" strike="noStrike">
              <a:solidFill>
                <a:schemeClr val="dk1"/>
              </a:solidFill>
              <a:latin typeface="PT Sans Narrow"/>
              <a:ea typeface="PT Sans Narrow"/>
              <a:cs typeface="PT Sans Narrow"/>
              <a:sym typeface="PT Sans Narrow"/>
            </a:endParaRPr>
          </a:p>
        </p:txBody>
      </p:sp>
      <p:sp>
        <p:nvSpPr>
          <p:cNvPr id="316" name="Google Shape;316;gc0993efa47_0_11"/>
          <p:cNvSpPr/>
          <p:nvPr/>
        </p:nvSpPr>
        <p:spPr>
          <a:xfrm>
            <a:off x="1816700" y="968454"/>
            <a:ext cx="10160100" cy="36600"/>
          </a:xfrm>
          <a:prstGeom prst="rect">
            <a:avLst/>
          </a:prstGeom>
          <a:solidFill>
            <a:srgbClr val="33CCC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317" name="Google Shape;317;gc0993efa47_0_11"/>
          <p:cNvSpPr txBox="1"/>
          <p:nvPr/>
        </p:nvSpPr>
        <p:spPr>
          <a:xfrm>
            <a:off x="645925" y="1641750"/>
            <a:ext cx="10819500" cy="3570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Calibri"/>
                <a:ea typeface="Calibri"/>
                <a:cs typeface="Calibri"/>
                <a:sym typeface="Calibri"/>
              </a:rPr>
              <a:t>Language Identification:- For this the unigram statistical approaches was considered in order to identify languages which was trained with dataset of 100 text lines from each of the 3 languages</a:t>
            </a:r>
            <a:endParaRPr b="0" i="0" sz="20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Calibri"/>
                <a:ea typeface="Calibri"/>
                <a:cs typeface="Calibri"/>
                <a:sym typeface="Calibri"/>
              </a:rPr>
              <a:t>Transliteration </a:t>
            </a:r>
            <a:endParaRPr b="0" i="0" sz="20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Calibri"/>
                <a:ea typeface="Calibri"/>
                <a:cs typeface="Calibri"/>
                <a:sym typeface="Calibri"/>
              </a:rPr>
              <a:t>In machine transliteration the conversion of characters or word from one language to another without losing the meaning of the phonological characters. For the converting process noth graphemes and phoneme information was considered. The Dictionary for transliteration was constructed with the help of the training data set the possible maps the characters between english and kannada</a:t>
            </a:r>
            <a:endParaRPr b="0" i="0" sz="20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Calibri"/>
              <a:ea typeface="Calibri"/>
              <a:cs typeface="Calibri"/>
              <a:sym typeface="Calibri"/>
            </a:endParaRPr>
          </a:p>
        </p:txBody>
      </p:sp>
      <p:pic>
        <p:nvPicPr>
          <p:cNvPr id="318" name="Google Shape;318;gc0993efa47_0_11"/>
          <p:cNvPicPr preferRelativeResize="0"/>
          <p:nvPr/>
        </p:nvPicPr>
        <p:blipFill rotWithShape="1">
          <a:blip r:embed="rId3">
            <a:alphaModFix/>
          </a:blip>
          <a:srcRect b="-42774" l="0" r="0" t="0"/>
          <a:stretch/>
        </p:blipFill>
        <p:spPr>
          <a:xfrm>
            <a:off x="2287675" y="4503800"/>
            <a:ext cx="5820901" cy="16864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gc0993efa47_0_17"/>
          <p:cNvSpPr txBox="1"/>
          <p:nvPr/>
        </p:nvSpPr>
        <p:spPr>
          <a:xfrm>
            <a:off x="0" y="414350"/>
            <a:ext cx="11658600" cy="554100"/>
          </a:xfrm>
          <a:prstGeom prst="rect">
            <a:avLst/>
          </a:prstGeom>
          <a:noFill/>
          <a:ln>
            <a:noFill/>
          </a:ln>
        </p:spPr>
        <p:txBody>
          <a:bodyPr anchorCtr="0" anchor="t" bIns="91425" lIns="91425" spcFirstLastPara="1" rIns="91425" wrap="square" tIns="91425">
            <a:spAutoFit/>
          </a:bodyPr>
          <a:lstStyle/>
          <a:p>
            <a:pPr indent="-342891" lvl="0" marL="342891" marR="0" rtl="0" algn="l">
              <a:lnSpc>
                <a:spcPct val="100000"/>
              </a:lnSpc>
              <a:spcBef>
                <a:spcPts val="0"/>
              </a:spcBef>
              <a:spcAft>
                <a:spcPts val="0"/>
              </a:spcAft>
              <a:buClr>
                <a:srgbClr val="000000"/>
              </a:buClr>
              <a:buSzPts val="2400"/>
              <a:buFont typeface="Arial"/>
              <a:buNone/>
            </a:pPr>
            <a:r>
              <a:rPr b="1" i="0" lang="en-US" sz="2400" u="none" cap="none" strike="noStrike">
                <a:solidFill>
                  <a:schemeClr val="dk1"/>
                </a:solidFill>
                <a:latin typeface="PT Sans Narrow"/>
                <a:ea typeface="PT Sans Narrow"/>
                <a:cs typeface="PT Sans Narrow"/>
                <a:sym typeface="PT Sans Narrow"/>
              </a:rPr>
              <a:t>                                         Methodology proposed/implemented in the paper</a:t>
            </a:r>
            <a:endParaRPr b="1" i="0" sz="2400" u="none" cap="none" strike="noStrike">
              <a:solidFill>
                <a:schemeClr val="dk1"/>
              </a:solidFill>
              <a:latin typeface="PT Sans Narrow"/>
              <a:ea typeface="PT Sans Narrow"/>
              <a:cs typeface="PT Sans Narrow"/>
              <a:sym typeface="PT Sans Narrow"/>
            </a:endParaRPr>
          </a:p>
        </p:txBody>
      </p:sp>
      <p:sp>
        <p:nvSpPr>
          <p:cNvPr id="325" name="Google Shape;325;gc0993efa47_0_17"/>
          <p:cNvSpPr/>
          <p:nvPr/>
        </p:nvSpPr>
        <p:spPr>
          <a:xfrm>
            <a:off x="1816700" y="968454"/>
            <a:ext cx="10160100" cy="36600"/>
          </a:xfrm>
          <a:prstGeom prst="rect">
            <a:avLst/>
          </a:prstGeom>
          <a:solidFill>
            <a:srgbClr val="33CCC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326" name="Google Shape;326;gc0993efa47_0_17"/>
          <p:cNvSpPr txBox="1"/>
          <p:nvPr/>
        </p:nvSpPr>
        <p:spPr>
          <a:xfrm>
            <a:off x="995825" y="1453350"/>
            <a:ext cx="10662900" cy="2447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100"/>
              <a:buFont typeface="Arial"/>
              <a:buNone/>
            </a:pPr>
            <a:r>
              <a:rPr b="0" i="0" lang="en-US" sz="2100" u="none" cap="none" strike="noStrike">
                <a:solidFill>
                  <a:srgbClr val="000000"/>
                </a:solidFill>
                <a:latin typeface="Calibri"/>
                <a:ea typeface="Calibri"/>
                <a:cs typeface="Calibri"/>
                <a:sym typeface="Calibri"/>
              </a:rPr>
              <a:t>Translation </a:t>
            </a:r>
            <a:endParaRPr b="0" i="0" sz="21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100"/>
              <a:buFont typeface="Arial"/>
              <a:buNone/>
            </a:pPr>
            <a:r>
              <a:rPr b="0" i="0" lang="en-US" sz="2100" u="none" cap="none" strike="noStrike">
                <a:solidFill>
                  <a:srgbClr val="000000"/>
                </a:solidFill>
                <a:latin typeface="Calibri"/>
                <a:ea typeface="Calibri"/>
                <a:cs typeface="Calibri"/>
                <a:sym typeface="Calibri"/>
              </a:rPr>
              <a:t>Morphological Analyser:-</a:t>
            </a:r>
            <a:endParaRPr b="0" i="0" sz="21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100"/>
              <a:buFont typeface="Arial"/>
              <a:buNone/>
            </a:pPr>
            <a:r>
              <a:rPr b="0" i="0" lang="en-US" sz="2100" u="none" cap="none" strike="noStrike">
                <a:solidFill>
                  <a:srgbClr val="000000"/>
                </a:solidFill>
                <a:latin typeface="Calibri"/>
                <a:ea typeface="Calibri"/>
                <a:cs typeface="Calibri"/>
                <a:sym typeface="Calibri"/>
              </a:rPr>
              <a:t>	As kannada/telugu are morphologically rich ,therefore the stemming of the query word is done initially before looking in bilingual dictionary. Hence the Morphological analysis is done where their determines the word form such inflection, tense,number, parts of speech etc. </a:t>
            </a:r>
            <a:endParaRPr b="0" i="0" sz="21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100"/>
              <a:buFont typeface="Arial"/>
              <a:buNone/>
            </a:pPr>
            <a:r>
              <a:rPr b="0" i="0" lang="en-US" sz="2100" u="none" cap="none" strike="noStrike">
                <a:solidFill>
                  <a:srgbClr val="000000"/>
                </a:solidFill>
                <a:latin typeface="Calibri"/>
                <a:ea typeface="Calibri"/>
                <a:cs typeface="Calibri"/>
                <a:sym typeface="Calibri"/>
              </a:rPr>
              <a:t>The algorithm used for morphological analyzer</a:t>
            </a:r>
            <a:endParaRPr b="0" i="0" sz="21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100"/>
              <a:buFont typeface="Arial"/>
              <a:buNone/>
            </a:pPr>
            <a:r>
              <a:rPr b="0" i="0" lang="en-US" sz="2100" u="none" cap="none" strike="noStrike">
                <a:solidFill>
                  <a:srgbClr val="000000"/>
                </a:solidFill>
                <a:latin typeface="Calibri"/>
                <a:ea typeface="Calibri"/>
                <a:cs typeface="Calibri"/>
                <a:sym typeface="Calibri"/>
              </a:rPr>
              <a:t> </a:t>
            </a:r>
            <a:endParaRPr b="0" i="0" sz="2100" u="none" cap="none" strike="noStrike">
              <a:solidFill>
                <a:srgbClr val="000000"/>
              </a:solidFill>
              <a:latin typeface="Calibri"/>
              <a:ea typeface="Calibri"/>
              <a:cs typeface="Calibri"/>
              <a:sym typeface="Calibri"/>
            </a:endParaRPr>
          </a:p>
        </p:txBody>
      </p:sp>
      <p:pic>
        <p:nvPicPr>
          <p:cNvPr id="327" name="Google Shape;327;gc0993efa47_0_17"/>
          <p:cNvPicPr preferRelativeResize="0"/>
          <p:nvPr/>
        </p:nvPicPr>
        <p:blipFill rotWithShape="1">
          <a:blip r:embed="rId3">
            <a:alphaModFix/>
          </a:blip>
          <a:srcRect b="0" l="0" r="0" t="0"/>
          <a:stretch/>
        </p:blipFill>
        <p:spPr>
          <a:xfrm>
            <a:off x="1816700" y="3696300"/>
            <a:ext cx="5745117" cy="23293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5"/>
          <p:cNvSpPr/>
          <p:nvPr/>
        </p:nvSpPr>
        <p:spPr>
          <a:xfrm>
            <a:off x="3048000" y="1581155"/>
            <a:ext cx="7620000" cy="36513"/>
          </a:xfrm>
          <a:prstGeom prst="rect">
            <a:avLst/>
          </a:prstGeom>
          <a:solidFill>
            <a:srgbClr val="33CCC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 name="Google Shape;96;p5"/>
          <p:cNvSpPr txBox="1"/>
          <p:nvPr/>
        </p:nvSpPr>
        <p:spPr>
          <a:xfrm>
            <a:off x="735350" y="1742475"/>
            <a:ext cx="10726500" cy="4658400"/>
          </a:xfrm>
          <a:prstGeom prst="rect">
            <a:avLst/>
          </a:prstGeom>
          <a:noFill/>
          <a:ln>
            <a:noFill/>
          </a:ln>
        </p:spPr>
        <p:txBody>
          <a:bodyPr anchorCtr="0" anchor="t" bIns="45700" lIns="91425" spcFirstLastPara="1" rIns="91425" wrap="square" tIns="45700">
            <a:noAutofit/>
          </a:bodyPr>
          <a:lstStyle/>
          <a:p>
            <a:pPr indent="12700" lvl="0" marL="342891" marR="0" rtl="0" algn="just">
              <a:lnSpc>
                <a:spcPct val="100000"/>
              </a:lnSpc>
              <a:spcBef>
                <a:spcPts val="0"/>
              </a:spcBef>
              <a:spcAft>
                <a:spcPts val="0"/>
              </a:spcAft>
              <a:buClr>
                <a:srgbClr val="000000"/>
              </a:buClr>
              <a:buSzPts val="2400"/>
              <a:buFont typeface="Arial"/>
              <a:buNone/>
            </a:pPr>
            <a:r>
              <a:rPr b="0" i="0" lang="en-US" sz="2400" u="none" cap="none" strike="noStrike">
                <a:solidFill>
                  <a:srgbClr val="0000FF"/>
                </a:solidFill>
                <a:latin typeface="Trebuchet MS"/>
                <a:ea typeface="Trebuchet MS"/>
                <a:cs typeface="Trebuchet MS"/>
                <a:sym typeface="Trebuchet MS"/>
              </a:rPr>
              <a:t>             </a:t>
            </a:r>
            <a:r>
              <a:rPr b="0" i="0" lang="en-US" sz="3000" u="sng" cap="none" strike="noStrike">
                <a:solidFill>
                  <a:srgbClr val="0000FF"/>
                </a:solidFill>
                <a:latin typeface="Trebuchet MS"/>
                <a:ea typeface="Trebuchet MS"/>
                <a:cs typeface="Trebuchet MS"/>
                <a:sym typeface="Trebuchet MS"/>
              </a:rPr>
              <a:t>English to Kannada Translator</a:t>
            </a:r>
            <a:endParaRPr b="0" i="0" sz="1400" u="none" cap="none" strike="noStrike">
              <a:solidFill>
                <a:srgbClr val="000000"/>
              </a:solidFill>
              <a:latin typeface="Arial"/>
              <a:ea typeface="Arial"/>
              <a:cs typeface="Arial"/>
              <a:sym typeface="Arial"/>
            </a:endParaRPr>
          </a:p>
          <a:p>
            <a:pPr indent="12700" lvl="0" marL="342891" marR="0" rtl="0" algn="just">
              <a:lnSpc>
                <a:spcPct val="100000"/>
              </a:lnSpc>
              <a:spcBef>
                <a:spcPts val="360"/>
              </a:spcBef>
              <a:spcAft>
                <a:spcPts val="0"/>
              </a:spcAft>
              <a:buClr>
                <a:srgbClr val="000000"/>
              </a:buClr>
              <a:buSzPts val="1800"/>
              <a:buFont typeface="Arial"/>
              <a:buNone/>
            </a:pPr>
            <a:r>
              <a:t/>
            </a:r>
            <a:endParaRPr b="0" i="0" sz="1800" u="none" cap="none" strike="noStrike">
              <a:solidFill>
                <a:srgbClr val="0000FF"/>
              </a:solidFill>
              <a:latin typeface="Arial"/>
              <a:ea typeface="Arial"/>
              <a:cs typeface="Arial"/>
              <a:sym typeface="Arial"/>
            </a:endParaRPr>
          </a:p>
          <a:p>
            <a:pPr indent="-393700" lvl="0" marL="457200" marR="0" rtl="0" algn="just">
              <a:lnSpc>
                <a:spcPct val="100000"/>
              </a:lnSpc>
              <a:spcBef>
                <a:spcPts val="360"/>
              </a:spcBef>
              <a:spcAft>
                <a:spcPts val="0"/>
              </a:spcAft>
              <a:buClr>
                <a:srgbClr val="000000"/>
              </a:buClr>
              <a:buSzPts val="2600"/>
              <a:buFont typeface="Arial"/>
              <a:buChar char="●"/>
            </a:pPr>
            <a:r>
              <a:rPr b="0" i="0" lang="en-US" sz="2600" u="none" cap="none" strike="noStrike">
                <a:solidFill>
                  <a:srgbClr val="000000"/>
                </a:solidFill>
                <a:latin typeface="Arial"/>
                <a:ea typeface="Arial"/>
                <a:cs typeface="Arial"/>
                <a:sym typeface="Arial"/>
              </a:rPr>
              <a:t>The main objective of this topic is </a:t>
            </a:r>
            <a:r>
              <a:rPr b="1" i="0" lang="en-US" sz="2600" u="none" cap="none" strike="noStrike">
                <a:solidFill>
                  <a:srgbClr val="000000"/>
                </a:solidFill>
                <a:latin typeface="Arial"/>
                <a:ea typeface="Arial"/>
                <a:cs typeface="Arial"/>
                <a:sym typeface="Arial"/>
              </a:rPr>
              <a:t>English to Kannada sentence translation using neural networks.</a:t>
            </a:r>
            <a:endParaRPr b="1" i="0" sz="2600" u="none" cap="none" strike="noStrike">
              <a:solidFill>
                <a:srgbClr val="000000"/>
              </a:solidFill>
              <a:latin typeface="Arial"/>
              <a:ea typeface="Arial"/>
              <a:cs typeface="Arial"/>
              <a:sym typeface="Arial"/>
            </a:endParaRPr>
          </a:p>
          <a:p>
            <a:pPr indent="-374650" lvl="0" marL="457200" marR="0" rtl="0" algn="just">
              <a:lnSpc>
                <a:spcPct val="100000"/>
              </a:lnSpc>
              <a:spcBef>
                <a:spcPts val="0"/>
              </a:spcBef>
              <a:spcAft>
                <a:spcPts val="0"/>
              </a:spcAft>
              <a:buClr>
                <a:srgbClr val="000000"/>
              </a:buClr>
              <a:buSzPts val="2300"/>
              <a:buFont typeface="Arial"/>
              <a:buChar char="●"/>
            </a:pPr>
            <a:r>
              <a:rPr b="0" i="0" lang="en-US" sz="2300" u="none" cap="none" strike="noStrike">
                <a:solidFill>
                  <a:srgbClr val="000000"/>
                </a:solidFill>
                <a:latin typeface="Arial"/>
                <a:ea typeface="Arial"/>
                <a:cs typeface="Arial"/>
                <a:sym typeface="Arial"/>
              </a:rPr>
              <a:t>Kannada or Canarese is a language spoken in India predominantly in the state of Karnataka, making it the 25th most spoken language in the world. It has given birth to so many Indian languages like, Tulu, Kodava etc one of the scheduled languages of India and the official and administrative language of our native state  Karnataka. So our main objective of this project is to build neural machine translation for English to Kannada, which would help the native kannada people who aren’t familiar with english.  </a:t>
            </a:r>
            <a:endParaRPr b="0" i="0" sz="2300" u="none" cap="none" strike="noStrike">
              <a:solidFill>
                <a:srgbClr val="000000"/>
              </a:solidFill>
              <a:latin typeface="Arial"/>
              <a:ea typeface="Arial"/>
              <a:cs typeface="Arial"/>
              <a:sym typeface="Arial"/>
            </a:endParaRPr>
          </a:p>
          <a:p>
            <a:pPr indent="0" lvl="0" marL="457200" marR="0" rtl="0" algn="just">
              <a:lnSpc>
                <a:spcPct val="100000"/>
              </a:lnSpc>
              <a:spcBef>
                <a:spcPts val="360"/>
              </a:spcBef>
              <a:spcAft>
                <a:spcPts val="0"/>
              </a:spcAft>
              <a:buClr>
                <a:srgbClr val="000000"/>
              </a:buClr>
              <a:buSzPts val="2600"/>
              <a:buFont typeface="Arial"/>
              <a:buNone/>
            </a:pPr>
            <a:r>
              <a:t/>
            </a:r>
            <a:endParaRPr b="0" i="0" sz="2600" u="none" cap="none" strike="noStrike">
              <a:solidFill>
                <a:srgbClr val="000000"/>
              </a:solidFill>
              <a:latin typeface="Arial"/>
              <a:ea typeface="Arial"/>
              <a:cs typeface="Arial"/>
              <a:sym typeface="Arial"/>
            </a:endParaRPr>
          </a:p>
          <a:p>
            <a:pPr indent="0" lvl="0" marL="457200" marR="0" rtl="0" algn="just">
              <a:lnSpc>
                <a:spcPct val="100000"/>
              </a:lnSpc>
              <a:spcBef>
                <a:spcPts val="36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97" name="Google Shape;97;p5"/>
          <p:cNvSpPr txBox="1"/>
          <p:nvPr/>
        </p:nvSpPr>
        <p:spPr>
          <a:xfrm>
            <a:off x="4191000" y="1143002"/>
            <a:ext cx="6477000" cy="461665"/>
          </a:xfrm>
          <a:prstGeom prst="rect">
            <a:avLst/>
          </a:prstGeom>
          <a:noFill/>
          <a:ln>
            <a:noFill/>
          </a:ln>
        </p:spPr>
        <p:txBody>
          <a:bodyPr anchorCtr="0" anchor="t" bIns="45700" lIns="91425" spcFirstLastPara="1" rIns="91425" wrap="square" tIns="45700">
            <a:spAutoFit/>
          </a:bodyPr>
          <a:lstStyle/>
          <a:p>
            <a:pPr indent="-342891" lvl="0" marL="342891" marR="0" rtl="0" algn="r">
              <a:lnSpc>
                <a:spcPct val="100000"/>
              </a:lnSpc>
              <a:spcBef>
                <a:spcPts val="0"/>
              </a:spcBef>
              <a:spcAft>
                <a:spcPts val="0"/>
              </a:spcAft>
              <a:buClr>
                <a:srgbClr val="000000"/>
              </a:buClr>
              <a:buSzPts val="2400"/>
              <a:buFont typeface="Arial"/>
              <a:buNone/>
            </a:pPr>
            <a:r>
              <a:rPr b="0" i="0" lang="en-US" sz="2400" u="none" cap="none" strike="noStrike">
                <a:solidFill>
                  <a:srgbClr val="FF0000"/>
                </a:solidFill>
                <a:latin typeface="Trebuchet MS"/>
                <a:ea typeface="Trebuchet MS"/>
                <a:cs typeface="Trebuchet MS"/>
                <a:sym typeface="Trebuchet MS"/>
              </a:rPr>
              <a:t>Problem Statement</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gc0993efa47_0_23"/>
          <p:cNvSpPr txBox="1"/>
          <p:nvPr/>
        </p:nvSpPr>
        <p:spPr>
          <a:xfrm>
            <a:off x="0" y="414350"/>
            <a:ext cx="11658600" cy="554100"/>
          </a:xfrm>
          <a:prstGeom prst="rect">
            <a:avLst/>
          </a:prstGeom>
          <a:noFill/>
          <a:ln>
            <a:noFill/>
          </a:ln>
        </p:spPr>
        <p:txBody>
          <a:bodyPr anchorCtr="0" anchor="t" bIns="91425" lIns="91425" spcFirstLastPara="1" rIns="91425" wrap="square" tIns="91425">
            <a:spAutoFit/>
          </a:bodyPr>
          <a:lstStyle/>
          <a:p>
            <a:pPr indent="-342891" lvl="0" marL="342891" marR="0" rtl="0" algn="l">
              <a:lnSpc>
                <a:spcPct val="100000"/>
              </a:lnSpc>
              <a:spcBef>
                <a:spcPts val="0"/>
              </a:spcBef>
              <a:spcAft>
                <a:spcPts val="0"/>
              </a:spcAft>
              <a:buClr>
                <a:srgbClr val="000000"/>
              </a:buClr>
              <a:buSzPts val="2400"/>
              <a:buFont typeface="Arial"/>
              <a:buNone/>
            </a:pPr>
            <a:r>
              <a:rPr b="1" i="0" lang="en-US" sz="2400" u="none" cap="none" strike="noStrike">
                <a:solidFill>
                  <a:schemeClr val="dk1"/>
                </a:solidFill>
                <a:latin typeface="PT Sans Narrow"/>
                <a:ea typeface="PT Sans Narrow"/>
                <a:cs typeface="PT Sans Narrow"/>
                <a:sym typeface="PT Sans Narrow"/>
              </a:rPr>
              <a:t>                                         Methodology proposed/implemented in the paper</a:t>
            </a:r>
            <a:endParaRPr b="1" i="0" sz="2400" u="none" cap="none" strike="noStrike">
              <a:solidFill>
                <a:schemeClr val="dk1"/>
              </a:solidFill>
              <a:latin typeface="PT Sans Narrow"/>
              <a:ea typeface="PT Sans Narrow"/>
              <a:cs typeface="PT Sans Narrow"/>
              <a:sym typeface="PT Sans Narrow"/>
            </a:endParaRPr>
          </a:p>
        </p:txBody>
      </p:sp>
      <p:sp>
        <p:nvSpPr>
          <p:cNvPr id="334" name="Google Shape;334;gc0993efa47_0_23"/>
          <p:cNvSpPr/>
          <p:nvPr/>
        </p:nvSpPr>
        <p:spPr>
          <a:xfrm>
            <a:off x="1816700" y="968454"/>
            <a:ext cx="10160100" cy="36600"/>
          </a:xfrm>
          <a:prstGeom prst="rect">
            <a:avLst/>
          </a:prstGeom>
          <a:solidFill>
            <a:srgbClr val="33CCC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335" name="Google Shape;335;gc0993efa47_0_23"/>
          <p:cNvSpPr txBox="1"/>
          <p:nvPr/>
        </p:nvSpPr>
        <p:spPr>
          <a:xfrm>
            <a:off x="993625" y="1664975"/>
            <a:ext cx="10688100" cy="3324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700"/>
              <a:buFont typeface="Arial"/>
              <a:buNone/>
            </a:pPr>
            <a:r>
              <a:rPr b="0" i="0" lang="en-US" sz="1700" u="none" cap="none" strike="noStrike">
                <a:solidFill>
                  <a:srgbClr val="000000"/>
                </a:solidFill>
                <a:latin typeface="Calibri"/>
                <a:ea typeface="Calibri"/>
                <a:cs typeface="Calibri"/>
                <a:sym typeface="Calibri"/>
              </a:rPr>
              <a:t>Dictionary based approach:-  In the traditional dictionary based approach there is ambiguity in translation query words. In order to solve this the, strategy of  translation selection by exploiting word and co-occurrence pattern.In this paper the similarity measurement considered  between translation word is defined in the form word co-occurrence statistics. But there will be set of possible words for a particular translation come into picture, therefore the a greedy algorithm is consider in order to find the best word for translation .</a:t>
            </a:r>
            <a:endParaRPr b="0" i="0" sz="17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700"/>
              <a:buFont typeface="Arial"/>
              <a:buNone/>
            </a:pPr>
            <a:r>
              <a:rPr b="0" i="0" lang="en-US" sz="1700" u="none" cap="none" strike="noStrike">
                <a:solidFill>
                  <a:srgbClr val="000000"/>
                </a:solidFill>
                <a:latin typeface="Calibri"/>
                <a:ea typeface="Calibri"/>
                <a:cs typeface="Calibri"/>
                <a:sym typeface="Calibri"/>
              </a:rPr>
              <a:t>The greedy algorithm used :- : Given a set of m original query terms {a1,…, an}, we first determine a set Ti of translation words for each ai through the dictionary. Then we try to select the word in each Ti that has the highest degree of cohesion with the other sets of translation word.</a:t>
            </a:r>
            <a:endParaRPr b="0" i="0" sz="17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700"/>
              <a:buFont typeface="Arial"/>
              <a:buNone/>
            </a:pPr>
            <a:r>
              <a:rPr b="0" i="0" lang="en-US" sz="1700" u="none" cap="none" strike="noStrike">
                <a:solidFill>
                  <a:srgbClr val="000000"/>
                </a:solidFill>
                <a:latin typeface="Calibri"/>
                <a:ea typeface="Calibri"/>
                <a:cs typeface="Calibri"/>
                <a:sym typeface="Calibri"/>
              </a:rPr>
              <a:t>Rule based approach:-  Initially the process of analyzing input sentence of a source language morphologically, syntactically, semantically and thern generation of output sentence of the target language based on an internal structure. In this approach each step is controlled by dictionary and rules</a:t>
            </a:r>
            <a:endParaRPr b="0" i="0" sz="1700" u="none" cap="none" strike="noStrike">
              <a:solidFill>
                <a:srgbClr val="000000"/>
              </a:solidFill>
              <a:latin typeface="Calibri"/>
              <a:ea typeface="Calibri"/>
              <a:cs typeface="Calibri"/>
              <a:sym typeface="Calibri"/>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gc0993efa47_0_35"/>
          <p:cNvSpPr txBox="1"/>
          <p:nvPr/>
        </p:nvSpPr>
        <p:spPr>
          <a:xfrm>
            <a:off x="0" y="414350"/>
            <a:ext cx="11658600" cy="554100"/>
          </a:xfrm>
          <a:prstGeom prst="rect">
            <a:avLst/>
          </a:prstGeom>
          <a:noFill/>
          <a:ln>
            <a:noFill/>
          </a:ln>
        </p:spPr>
        <p:txBody>
          <a:bodyPr anchorCtr="0" anchor="t" bIns="91425" lIns="91425" spcFirstLastPara="1" rIns="91425" wrap="square" tIns="91425">
            <a:spAutoFit/>
          </a:bodyPr>
          <a:lstStyle/>
          <a:p>
            <a:pPr indent="-342891" lvl="0" marL="342891" marR="0" rtl="0" algn="l">
              <a:lnSpc>
                <a:spcPct val="100000"/>
              </a:lnSpc>
              <a:spcBef>
                <a:spcPts val="0"/>
              </a:spcBef>
              <a:spcAft>
                <a:spcPts val="0"/>
              </a:spcAft>
              <a:buClr>
                <a:srgbClr val="000000"/>
              </a:buClr>
              <a:buSzPts val="2400"/>
              <a:buFont typeface="Arial"/>
              <a:buNone/>
            </a:pPr>
            <a:r>
              <a:rPr b="1" i="0" lang="en-US" sz="2400" u="none" cap="none" strike="noStrike">
                <a:solidFill>
                  <a:schemeClr val="dk1"/>
                </a:solidFill>
                <a:latin typeface="PT Sans Narrow"/>
                <a:ea typeface="PT Sans Narrow"/>
                <a:cs typeface="PT Sans Narrow"/>
                <a:sym typeface="PT Sans Narrow"/>
              </a:rPr>
              <a:t>                                         Methodology proposed/implemented in the paper</a:t>
            </a:r>
            <a:endParaRPr b="1" i="0" sz="2400" u="none" cap="none" strike="noStrike">
              <a:solidFill>
                <a:schemeClr val="dk1"/>
              </a:solidFill>
              <a:latin typeface="PT Sans Narrow"/>
              <a:ea typeface="PT Sans Narrow"/>
              <a:cs typeface="PT Sans Narrow"/>
              <a:sym typeface="PT Sans Narrow"/>
            </a:endParaRPr>
          </a:p>
        </p:txBody>
      </p:sp>
      <p:sp>
        <p:nvSpPr>
          <p:cNvPr id="342" name="Google Shape;342;gc0993efa47_0_35"/>
          <p:cNvSpPr/>
          <p:nvPr/>
        </p:nvSpPr>
        <p:spPr>
          <a:xfrm>
            <a:off x="1816700" y="968454"/>
            <a:ext cx="10160100" cy="36600"/>
          </a:xfrm>
          <a:prstGeom prst="rect">
            <a:avLst/>
          </a:prstGeom>
          <a:solidFill>
            <a:srgbClr val="33CCC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343" name="Google Shape;343;gc0993efa47_0_35"/>
          <p:cNvSpPr txBox="1"/>
          <p:nvPr/>
        </p:nvSpPr>
        <p:spPr>
          <a:xfrm>
            <a:off x="1252900" y="1219925"/>
            <a:ext cx="4220400" cy="646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700"/>
              <a:buFont typeface="Arial"/>
              <a:buNone/>
            </a:pPr>
            <a:r>
              <a:rPr b="0" i="0" lang="en-US" sz="1700" u="none" cap="none" strike="noStrike">
                <a:solidFill>
                  <a:srgbClr val="000000"/>
                </a:solidFill>
                <a:latin typeface="Calibri"/>
                <a:ea typeface="Calibri"/>
                <a:cs typeface="Calibri"/>
                <a:sym typeface="Calibri"/>
              </a:rPr>
              <a:t>Result:- </a:t>
            </a:r>
            <a:endParaRPr b="0" i="0" sz="17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300"/>
              <a:buFont typeface="Arial"/>
              <a:buNone/>
            </a:pPr>
            <a:r>
              <a:rPr b="0" i="0" lang="en-US" sz="1300" u="none" cap="none" strike="noStrike">
                <a:solidFill>
                  <a:srgbClr val="000000"/>
                </a:solidFill>
                <a:latin typeface="Calibri"/>
                <a:ea typeface="Calibri"/>
                <a:cs typeface="Calibri"/>
                <a:sym typeface="Calibri"/>
              </a:rPr>
              <a:t>Comparison between the google translation and the model</a:t>
            </a:r>
            <a:endParaRPr b="0" i="0" sz="1300" u="none" cap="none" strike="noStrike">
              <a:solidFill>
                <a:srgbClr val="000000"/>
              </a:solidFill>
              <a:latin typeface="Calibri"/>
              <a:ea typeface="Calibri"/>
              <a:cs typeface="Calibri"/>
              <a:sym typeface="Calibri"/>
            </a:endParaRPr>
          </a:p>
        </p:txBody>
      </p:sp>
      <p:pic>
        <p:nvPicPr>
          <p:cNvPr id="344" name="Google Shape;344;gc0993efa47_0_35"/>
          <p:cNvPicPr preferRelativeResize="0"/>
          <p:nvPr/>
        </p:nvPicPr>
        <p:blipFill rotWithShape="1">
          <a:blip r:embed="rId3">
            <a:alphaModFix/>
          </a:blip>
          <a:srcRect b="0" l="0" r="0" t="0"/>
          <a:stretch/>
        </p:blipFill>
        <p:spPr>
          <a:xfrm>
            <a:off x="498600" y="1866425"/>
            <a:ext cx="5452699" cy="4686775"/>
          </a:xfrm>
          <a:prstGeom prst="rect">
            <a:avLst/>
          </a:prstGeom>
          <a:noFill/>
          <a:ln>
            <a:noFill/>
          </a:ln>
        </p:spPr>
      </p:pic>
      <p:sp>
        <p:nvSpPr>
          <p:cNvPr id="345" name="Google Shape;345;gc0993efa47_0_35"/>
          <p:cNvSpPr txBox="1"/>
          <p:nvPr/>
        </p:nvSpPr>
        <p:spPr>
          <a:xfrm>
            <a:off x="6759075" y="1236425"/>
            <a:ext cx="46653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Calibri"/>
                <a:ea typeface="Calibri"/>
                <a:cs typeface="Calibri"/>
                <a:sym typeface="Calibri"/>
              </a:rPr>
              <a:t>Evaluation was based on the precision and recall rates at the word. The accuracy increases as the corpus size increase.</a:t>
            </a:r>
            <a:endParaRPr b="0" i="0" sz="1400" u="none" cap="none" strike="noStrike">
              <a:solidFill>
                <a:srgbClr val="000000"/>
              </a:solidFill>
              <a:latin typeface="Calibri"/>
              <a:ea typeface="Calibri"/>
              <a:cs typeface="Calibri"/>
              <a:sym typeface="Calibri"/>
            </a:endParaRPr>
          </a:p>
        </p:txBody>
      </p:sp>
      <p:pic>
        <p:nvPicPr>
          <p:cNvPr id="346" name="Google Shape;346;gc0993efa47_0_35"/>
          <p:cNvPicPr preferRelativeResize="0"/>
          <p:nvPr/>
        </p:nvPicPr>
        <p:blipFill rotWithShape="1">
          <a:blip r:embed="rId4">
            <a:alphaModFix/>
          </a:blip>
          <a:srcRect b="0" l="0" r="0" t="0"/>
          <a:stretch/>
        </p:blipFill>
        <p:spPr>
          <a:xfrm>
            <a:off x="6315187" y="2663850"/>
            <a:ext cx="5553075" cy="20955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gc0993efa47_0_45"/>
          <p:cNvSpPr/>
          <p:nvPr/>
        </p:nvSpPr>
        <p:spPr>
          <a:xfrm>
            <a:off x="3577375" y="1463923"/>
            <a:ext cx="7271400" cy="54000"/>
          </a:xfrm>
          <a:prstGeom prst="rect">
            <a:avLst/>
          </a:prstGeom>
          <a:solidFill>
            <a:srgbClr val="33CCC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353" name="Google Shape;353;gc0993efa47_0_45"/>
          <p:cNvSpPr txBox="1"/>
          <p:nvPr/>
        </p:nvSpPr>
        <p:spPr>
          <a:xfrm>
            <a:off x="2289475" y="921975"/>
            <a:ext cx="8559300" cy="461700"/>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1000"/>
              </a:spcBef>
              <a:spcAft>
                <a:spcPts val="1000"/>
              </a:spcAft>
              <a:buClr>
                <a:srgbClr val="000000"/>
              </a:buClr>
              <a:buSzPts val="1100"/>
              <a:buFont typeface="Arial"/>
              <a:buNone/>
            </a:pPr>
            <a:r>
              <a:rPr b="1" i="0" lang="en-US" sz="2400" u="none" cap="none" strike="noStrike">
                <a:solidFill>
                  <a:schemeClr val="dk1"/>
                </a:solidFill>
                <a:latin typeface="Nunito"/>
                <a:ea typeface="Nunito"/>
                <a:cs typeface="Nunito"/>
                <a:sym typeface="Nunito"/>
              </a:rPr>
              <a:t>Merits and Demerits of the proposed method in the paper</a:t>
            </a:r>
            <a:endParaRPr b="0" i="0" sz="2400" u="none" cap="none" strike="noStrike">
              <a:solidFill>
                <a:srgbClr val="0000FF"/>
              </a:solidFill>
              <a:latin typeface="Nunito"/>
              <a:ea typeface="Nunito"/>
              <a:cs typeface="Nunito"/>
              <a:sym typeface="Nunito"/>
            </a:endParaRPr>
          </a:p>
        </p:txBody>
      </p:sp>
      <p:sp>
        <p:nvSpPr>
          <p:cNvPr id="354" name="Google Shape;354;gc0993efa47_0_45"/>
          <p:cNvSpPr txBox="1"/>
          <p:nvPr/>
        </p:nvSpPr>
        <p:spPr>
          <a:xfrm>
            <a:off x="1088050" y="1829900"/>
            <a:ext cx="9760800" cy="3417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100"/>
              <a:buFont typeface="Arial"/>
              <a:buNone/>
            </a:pPr>
            <a:r>
              <a:rPr b="0" i="0" lang="en-US" sz="2100" u="none" cap="none" strike="noStrike">
                <a:solidFill>
                  <a:srgbClr val="000000"/>
                </a:solidFill>
                <a:latin typeface="Calibri"/>
                <a:ea typeface="Calibri"/>
                <a:cs typeface="Calibri"/>
                <a:sym typeface="Calibri"/>
              </a:rPr>
              <a:t>Merits:- </a:t>
            </a:r>
            <a:endParaRPr b="0" i="0" sz="2100" u="none" cap="none" strike="noStrike">
              <a:solidFill>
                <a:srgbClr val="000000"/>
              </a:solidFill>
              <a:latin typeface="Calibri"/>
              <a:ea typeface="Calibri"/>
              <a:cs typeface="Calibri"/>
              <a:sym typeface="Calibri"/>
            </a:endParaRPr>
          </a:p>
          <a:p>
            <a:pPr indent="-361950" lvl="0" marL="457200" marR="0" rtl="0" algn="l">
              <a:lnSpc>
                <a:spcPct val="100000"/>
              </a:lnSpc>
              <a:spcBef>
                <a:spcPts val="0"/>
              </a:spcBef>
              <a:spcAft>
                <a:spcPts val="0"/>
              </a:spcAft>
              <a:buClr>
                <a:srgbClr val="000000"/>
              </a:buClr>
              <a:buSzPts val="2100"/>
              <a:buFont typeface="Calibri"/>
              <a:buChar char="●"/>
            </a:pPr>
            <a:r>
              <a:rPr b="0" i="0" lang="en-US" sz="2100" u="none" cap="none" strike="noStrike">
                <a:solidFill>
                  <a:srgbClr val="000000"/>
                </a:solidFill>
                <a:latin typeface="Calibri"/>
                <a:ea typeface="Calibri"/>
                <a:cs typeface="Calibri"/>
                <a:sym typeface="Calibri"/>
              </a:rPr>
              <a:t>Solved the ambiguity problem by using the similarity measure and cohesion</a:t>
            </a:r>
            <a:endParaRPr b="0" i="0" sz="2100" u="none" cap="none" strike="noStrike">
              <a:solidFill>
                <a:srgbClr val="000000"/>
              </a:solidFill>
              <a:latin typeface="Calibri"/>
              <a:ea typeface="Calibri"/>
              <a:cs typeface="Calibri"/>
              <a:sym typeface="Calibri"/>
            </a:endParaRPr>
          </a:p>
          <a:p>
            <a:pPr indent="0" lvl="0" marL="457200" marR="0" rtl="0" algn="l">
              <a:lnSpc>
                <a:spcPct val="100000"/>
              </a:lnSpc>
              <a:spcBef>
                <a:spcPts val="0"/>
              </a:spcBef>
              <a:spcAft>
                <a:spcPts val="0"/>
              </a:spcAft>
              <a:buClr>
                <a:srgbClr val="000000"/>
              </a:buClr>
              <a:buSzPts val="2100"/>
              <a:buFont typeface="Arial"/>
              <a:buNone/>
            </a:pPr>
            <a:r>
              <a:t/>
            </a:r>
            <a:endParaRPr b="0" i="0" sz="21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100"/>
              <a:buFont typeface="Arial"/>
              <a:buNone/>
            </a:pPr>
            <a:r>
              <a:rPr b="0" i="0" lang="en-US" sz="2100" u="none" cap="none" strike="noStrike">
                <a:solidFill>
                  <a:srgbClr val="000000"/>
                </a:solidFill>
                <a:latin typeface="Calibri"/>
                <a:ea typeface="Calibri"/>
                <a:cs typeface="Calibri"/>
                <a:sym typeface="Calibri"/>
              </a:rPr>
              <a:t>Demerits</a:t>
            </a:r>
            <a:endParaRPr b="0" i="0" sz="2100" u="none" cap="none" strike="noStrike">
              <a:solidFill>
                <a:srgbClr val="000000"/>
              </a:solidFill>
              <a:latin typeface="Calibri"/>
              <a:ea typeface="Calibri"/>
              <a:cs typeface="Calibri"/>
              <a:sym typeface="Calibri"/>
            </a:endParaRPr>
          </a:p>
          <a:p>
            <a:pPr indent="-361950" lvl="0" marL="457200" marR="0" rtl="0" algn="l">
              <a:lnSpc>
                <a:spcPct val="100000"/>
              </a:lnSpc>
              <a:spcBef>
                <a:spcPts val="0"/>
              </a:spcBef>
              <a:spcAft>
                <a:spcPts val="0"/>
              </a:spcAft>
              <a:buClr>
                <a:srgbClr val="000000"/>
              </a:buClr>
              <a:buSzPts val="2100"/>
              <a:buFont typeface="Calibri"/>
              <a:buChar char="●"/>
            </a:pPr>
            <a:r>
              <a:rPr b="0" i="0" lang="en-US" sz="2100" u="none" cap="none" strike="noStrike">
                <a:solidFill>
                  <a:srgbClr val="000000"/>
                </a:solidFill>
                <a:latin typeface="Calibri"/>
                <a:ea typeface="Calibri"/>
                <a:cs typeface="Calibri"/>
                <a:sym typeface="Calibri"/>
              </a:rPr>
              <a:t>Kannada has Subject Object Verb (SOV) structure in Machine translation need to be solved by using morphology of Natural Languages.</a:t>
            </a:r>
            <a:endParaRPr b="0" i="0" sz="2100" u="none" cap="none" strike="noStrike">
              <a:solidFill>
                <a:srgbClr val="000000"/>
              </a:solidFill>
              <a:latin typeface="Calibri"/>
              <a:ea typeface="Calibri"/>
              <a:cs typeface="Calibri"/>
              <a:sym typeface="Calibri"/>
            </a:endParaRPr>
          </a:p>
          <a:p>
            <a:pPr indent="-361950" lvl="0" marL="457200" marR="0" rtl="0" algn="l">
              <a:lnSpc>
                <a:spcPct val="100000"/>
              </a:lnSpc>
              <a:spcBef>
                <a:spcPts val="0"/>
              </a:spcBef>
              <a:spcAft>
                <a:spcPts val="0"/>
              </a:spcAft>
              <a:buClr>
                <a:srgbClr val="000000"/>
              </a:buClr>
              <a:buSzPts val="2100"/>
              <a:buFont typeface="Calibri"/>
              <a:buChar char="●"/>
            </a:pPr>
            <a:r>
              <a:rPr b="0" i="0" lang="en-US" sz="2100" u="none" cap="none" strike="noStrike">
                <a:solidFill>
                  <a:srgbClr val="000000"/>
                </a:solidFill>
                <a:latin typeface="Calibri"/>
                <a:ea typeface="Calibri"/>
                <a:cs typeface="Calibri"/>
                <a:sym typeface="Calibri"/>
              </a:rPr>
              <a:t>Translation doesn’t focus more on the semantic structure to make a better precise translation.</a:t>
            </a:r>
            <a:endParaRPr b="0" i="0" sz="2100" u="none" cap="none" strike="noStrike">
              <a:solidFill>
                <a:srgbClr val="000000"/>
              </a:solidFill>
              <a:latin typeface="Calibri"/>
              <a:ea typeface="Calibri"/>
              <a:cs typeface="Calibri"/>
              <a:sym typeface="Calibri"/>
            </a:endParaRPr>
          </a:p>
          <a:p>
            <a:pPr indent="-361950" lvl="0" marL="457200" marR="0" rtl="0" algn="l">
              <a:lnSpc>
                <a:spcPct val="100000"/>
              </a:lnSpc>
              <a:spcBef>
                <a:spcPts val="0"/>
              </a:spcBef>
              <a:spcAft>
                <a:spcPts val="0"/>
              </a:spcAft>
              <a:buClr>
                <a:srgbClr val="000000"/>
              </a:buClr>
              <a:buSzPts val="2100"/>
              <a:buFont typeface="Calibri"/>
              <a:buChar char="●"/>
            </a:pPr>
            <a:r>
              <a:rPr b="0" i="0" lang="en-US" sz="2100" u="none" cap="none" strike="noStrike">
                <a:solidFill>
                  <a:srgbClr val="000000"/>
                </a:solidFill>
                <a:latin typeface="Calibri"/>
                <a:ea typeface="Calibri"/>
                <a:cs typeface="Calibri"/>
                <a:sym typeface="Calibri"/>
              </a:rPr>
              <a:t>Query translation is that queries are often short and short queries provide little context for disambiguation. </a:t>
            </a:r>
            <a:endParaRPr b="0" i="0" sz="2100" u="none" cap="none" strike="noStrike">
              <a:solidFill>
                <a:srgbClr val="000000"/>
              </a:solidFill>
              <a:latin typeface="Calibri"/>
              <a:ea typeface="Calibri"/>
              <a:cs typeface="Calibri"/>
              <a:sym typeface="Calibri"/>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gbfde14b1a1_0_5"/>
          <p:cNvSpPr/>
          <p:nvPr/>
        </p:nvSpPr>
        <p:spPr>
          <a:xfrm>
            <a:off x="2032000" y="1581154"/>
            <a:ext cx="10160100" cy="36600"/>
          </a:xfrm>
          <a:prstGeom prst="rect">
            <a:avLst/>
          </a:prstGeom>
          <a:solidFill>
            <a:srgbClr val="33CCC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361" name="Google Shape;361;gbfde14b1a1_0_5"/>
          <p:cNvSpPr txBox="1"/>
          <p:nvPr/>
        </p:nvSpPr>
        <p:spPr>
          <a:xfrm>
            <a:off x="314325" y="1871675"/>
            <a:ext cx="11544300" cy="4443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500"/>
              <a:buFont typeface="Arial"/>
              <a:buNone/>
            </a:pPr>
            <a:r>
              <a:rPr b="1" i="0" lang="en-US" sz="1500" u="none" cap="none" strike="noStrike">
                <a:solidFill>
                  <a:srgbClr val="000000"/>
                </a:solidFill>
                <a:latin typeface="Nunito"/>
                <a:ea typeface="Nunito"/>
                <a:cs typeface="Nunito"/>
                <a:sym typeface="Nunito"/>
              </a:rPr>
              <a:t>Paper 5:    </a:t>
            </a:r>
            <a:r>
              <a:rPr b="0" i="0" lang="en-US" sz="2000" u="none" cap="none" strike="noStrike">
                <a:solidFill>
                  <a:srgbClr val="000000"/>
                </a:solidFill>
                <a:latin typeface="Nunito"/>
                <a:ea typeface="Nunito"/>
                <a:cs typeface="Nunito"/>
                <a:sym typeface="Nunito"/>
              </a:rPr>
              <a:t>INCORPORATING BERT INTO NEURAL MACHINE TRANSLATION</a:t>
            </a:r>
            <a:r>
              <a:rPr b="0" i="0" lang="en-US" sz="1800" u="none" cap="none" strike="noStrike">
                <a:solidFill>
                  <a:srgbClr val="000000"/>
                </a:solidFill>
                <a:latin typeface="Nunito"/>
                <a:ea typeface="Nunito"/>
                <a:cs typeface="Nunito"/>
                <a:sym typeface="Nunito"/>
              </a:rPr>
              <a:t>[5]</a:t>
            </a:r>
            <a:endParaRPr b="0" i="0" sz="1800" u="none" cap="none" strike="noStrike">
              <a:solidFill>
                <a:srgbClr val="000000"/>
              </a:solidFill>
              <a:latin typeface="Nunito"/>
              <a:ea typeface="Nunito"/>
              <a:cs typeface="Nunito"/>
              <a:sym typeface="Nunito"/>
            </a:endParaRPr>
          </a:p>
          <a:p>
            <a:pPr indent="0" lvl="0" marL="0" marR="0" rtl="0" algn="l">
              <a:lnSpc>
                <a:spcPct val="100000"/>
              </a:lnSpc>
              <a:spcBef>
                <a:spcPts val="0"/>
              </a:spcBef>
              <a:spcAft>
                <a:spcPts val="0"/>
              </a:spcAft>
              <a:buClr>
                <a:srgbClr val="000000"/>
              </a:buClr>
              <a:buSzPts val="1500"/>
              <a:buFont typeface="Arial"/>
              <a:buNone/>
            </a:pPr>
            <a:r>
              <a:t/>
            </a:r>
            <a:endParaRPr b="0" i="0" sz="2500" u="none" cap="none" strike="noStrike">
              <a:solidFill>
                <a:srgbClr val="000000"/>
              </a:solidFill>
              <a:latin typeface="Nunito"/>
              <a:ea typeface="Nunito"/>
              <a:cs typeface="Nunito"/>
              <a:sym typeface="Nunito"/>
            </a:endParaRPr>
          </a:p>
          <a:p>
            <a:pPr indent="0" lvl="0" marL="0" marR="0" rtl="0" algn="l">
              <a:lnSpc>
                <a:spcPct val="100000"/>
              </a:lnSpc>
              <a:spcBef>
                <a:spcPts val="1000"/>
              </a:spcBef>
              <a:spcAft>
                <a:spcPts val="0"/>
              </a:spcAft>
              <a:buClr>
                <a:srgbClr val="000000"/>
              </a:buClr>
              <a:buSzPts val="1500"/>
              <a:buFont typeface="Arial"/>
              <a:buNone/>
            </a:pPr>
            <a:r>
              <a:rPr b="1" i="0" lang="en-US" sz="1500" u="none" cap="none" strike="noStrike">
                <a:solidFill>
                  <a:srgbClr val="000000"/>
                </a:solidFill>
                <a:latin typeface="Nunito"/>
                <a:ea typeface="Nunito"/>
                <a:cs typeface="Nunito"/>
                <a:sym typeface="Nunito"/>
              </a:rPr>
              <a:t>Year of Publication: </a:t>
            </a:r>
            <a:r>
              <a:rPr b="1" i="0" lang="en-US" sz="2100" u="none" cap="none" strike="noStrike">
                <a:solidFill>
                  <a:srgbClr val="000000"/>
                </a:solidFill>
                <a:latin typeface="Nunito"/>
                <a:ea typeface="Nunito"/>
                <a:cs typeface="Nunito"/>
                <a:sym typeface="Nunito"/>
              </a:rPr>
              <a:t>2020 (ICLR 2020)</a:t>
            </a:r>
            <a:endParaRPr b="0" i="0" sz="2100" u="none" cap="none" strike="noStrike">
              <a:solidFill>
                <a:srgbClr val="000000"/>
              </a:solidFill>
              <a:latin typeface="Nunito"/>
              <a:ea typeface="Nunito"/>
              <a:cs typeface="Nunito"/>
              <a:sym typeface="Nunito"/>
            </a:endParaRPr>
          </a:p>
          <a:p>
            <a:pPr indent="0" lvl="0" marL="0" marR="0" rtl="0" algn="l">
              <a:lnSpc>
                <a:spcPct val="100000"/>
              </a:lnSpc>
              <a:spcBef>
                <a:spcPts val="1000"/>
              </a:spcBef>
              <a:spcAft>
                <a:spcPts val="0"/>
              </a:spcAft>
              <a:buClr>
                <a:srgbClr val="000000"/>
              </a:buClr>
              <a:buSzPts val="1500"/>
              <a:buFont typeface="Arial"/>
              <a:buNone/>
            </a:pPr>
            <a:r>
              <a:rPr b="1" i="0" lang="en-US" sz="1500" u="none" cap="none" strike="noStrike">
                <a:solidFill>
                  <a:srgbClr val="000000"/>
                </a:solidFill>
                <a:latin typeface="Nunito"/>
                <a:ea typeface="Nunito"/>
                <a:cs typeface="Nunito"/>
                <a:sym typeface="Nunito"/>
              </a:rPr>
              <a:t>Authors: Jinhua Zhu, Yingce Xia, Lijun Wu, Di He, Tao Qin, Wengang Zhou, Houqiang Li, Tie-Yan Liu</a:t>
            </a:r>
            <a:endParaRPr b="1" i="0" sz="1500" u="none" cap="none" strike="noStrike">
              <a:solidFill>
                <a:srgbClr val="000000"/>
              </a:solidFill>
              <a:latin typeface="Nunito"/>
              <a:ea typeface="Nunito"/>
              <a:cs typeface="Nunito"/>
              <a:sym typeface="Nunito"/>
            </a:endParaRPr>
          </a:p>
          <a:p>
            <a:pPr indent="0" lvl="0" marL="0" marR="0" rtl="0" algn="l">
              <a:lnSpc>
                <a:spcPct val="100000"/>
              </a:lnSpc>
              <a:spcBef>
                <a:spcPts val="1000"/>
              </a:spcBef>
              <a:spcAft>
                <a:spcPts val="0"/>
              </a:spcAft>
              <a:buClr>
                <a:srgbClr val="000000"/>
              </a:buClr>
              <a:buSzPts val="1500"/>
              <a:buFont typeface="Arial"/>
              <a:buNone/>
            </a:pPr>
            <a:r>
              <a:t/>
            </a:r>
            <a:endParaRPr b="1" i="0" sz="1500" u="none" cap="none" strike="noStrike">
              <a:solidFill>
                <a:srgbClr val="000000"/>
              </a:solidFill>
              <a:latin typeface="Nunito"/>
              <a:ea typeface="Nunito"/>
              <a:cs typeface="Nunito"/>
              <a:sym typeface="Nunito"/>
            </a:endParaRPr>
          </a:p>
          <a:p>
            <a:pPr indent="0" lvl="0" marL="0" marR="0" rtl="0" algn="l">
              <a:lnSpc>
                <a:spcPct val="100000"/>
              </a:lnSpc>
              <a:spcBef>
                <a:spcPts val="1000"/>
              </a:spcBef>
              <a:spcAft>
                <a:spcPts val="0"/>
              </a:spcAft>
              <a:buClr>
                <a:srgbClr val="000000"/>
              </a:buClr>
              <a:buSzPts val="1500"/>
              <a:buFont typeface="Arial"/>
              <a:buNone/>
            </a:pPr>
            <a:r>
              <a:rPr b="1" i="0" lang="en-US" sz="1500" u="none" cap="none" strike="noStrike">
                <a:solidFill>
                  <a:srgbClr val="000000"/>
                </a:solidFill>
                <a:latin typeface="Nunito"/>
                <a:ea typeface="Nunito"/>
                <a:cs typeface="Nunito"/>
                <a:sym typeface="Nunito"/>
              </a:rPr>
              <a:t>Data: IWSLT’14 English-German, English-Spanish, IWSLT’17 English-French and English-Chinese translation.</a:t>
            </a:r>
            <a:endParaRPr b="1" i="0" sz="1500" u="none" cap="none" strike="noStrike">
              <a:solidFill>
                <a:srgbClr val="000000"/>
              </a:solidFill>
              <a:latin typeface="Nunito"/>
              <a:ea typeface="Nunito"/>
              <a:cs typeface="Nunito"/>
              <a:sym typeface="Nunito"/>
            </a:endParaRPr>
          </a:p>
          <a:p>
            <a:pPr indent="0" lvl="0" marL="0" marR="0" rtl="0" algn="l">
              <a:lnSpc>
                <a:spcPct val="100000"/>
              </a:lnSpc>
              <a:spcBef>
                <a:spcPts val="1000"/>
              </a:spcBef>
              <a:spcAft>
                <a:spcPts val="0"/>
              </a:spcAft>
              <a:buClr>
                <a:srgbClr val="000000"/>
              </a:buClr>
              <a:buSzPts val="1500"/>
              <a:buFont typeface="Arial"/>
              <a:buNone/>
            </a:pPr>
            <a:r>
              <a:t/>
            </a:r>
            <a:endParaRPr b="1" i="0" sz="1500" u="none" cap="none" strike="noStrike">
              <a:solidFill>
                <a:srgbClr val="000000"/>
              </a:solidFill>
              <a:latin typeface="Nunito"/>
              <a:ea typeface="Nunito"/>
              <a:cs typeface="Nunito"/>
              <a:sym typeface="Nunito"/>
            </a:endParaRPr>
          </a:p>
          <a:p>
            <a:pPr indent="0" lvl="0" marL="0" marR="0" rtl="0" algn="l">
              <a:lnSpc>
                <a:spcPct val="100000"/>
              </a:lnSpc>
              <a:spcBef>
                <a:spcPts val="1000"/>
              </a:spcBef>
              <a:spcAft>
                <a:spcPts val="0"/>
              </a:spcAft>
              <a:buClr>
                <a:srgbClr val="000000"/>
              </a:buClr>
              <a:buSzPts val="1500"/>
              <a:buFont typeface="Arial"/>
              <a:buNone/>
            </a:pPr>
            <a:r>
              <a:rPr b="1" i="0" lang="en-US" sz="1500" u="none" cap="none" strike="noStrike">
                <a:solidFill>
                  <a:srgbClr val="000000"/>
                </a:solidFill>
                <a:latin typeface="Nunito"/>
                <a:ea typeface="Nunito"/>
                <a:cs typeface="Nunito"/>
                <a:sym typeface="Nunito"/>
              </a:rPr>
              <a:t>Summary: </a:t>
            </a:r>
            <a:r>
              <a:rPr b="1" i="0" lang="en-US" sz="2000" u="none" cap="none" strike="noStrike">
                <a:solidFill>
                  <a:srgbClr val="000000"/>
                </a:solidFill>
                <a:latin typeface="Calibri"/>
                <a:ea typeface="Calibri"/>
                <a:cs typeface="Calibri"/>
                <a:sym typeface="Calibri"/>
              </a:rPr>
              <a:t> </a:t>
            </a:r>
            <a:r>
              <a:rPr b="0" i="0" lang="en-US" sz="1400" u="none" cap="none" strike="noStrike">
                <a:solidFill>
                  <a:schemeClr val="dk1"/>
                </a:solidFill>
                <a:latin typeface="Arial"/>
                <a:ea typeface="Arial"/>
                <a:cs typeface="Arial"/>
                <a:sym typeface="Arial"/>
              </a:rPr>
              <a:t>Uses BERT fused model, i.e. extract representations for an I/p sequence using BERT, fused with each layer of encoder and decoder through attention techniques. Includes supervised, unsupervised and semi-supervised. </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1000"/>
              </a:spcBef>
              <a:spcAft>
                <a:spcPts val="0"/>
              </a:spcAft>
              <a:buClr>
                <a:srgbClr val="000000"/>
              </a:buClr>
              <a:buSzPts val="1500"/>
              <a:buFont typeface="Arial"/>
              <a:buNone/>
            </a:pPr>
            <a:r>
              <a:t/>
            </a:r>
            <a:endParaRPr b="1" i="0" sz="2000" u="none" cap="none" strike="noStrike">
              <a:solidFill>
                <a:srgbClr val="000000"/>
              </a:solidFill>
              <a:latin typeface="Calibri"/>
              <a:ea typeface="Calibri"/>
              <a:cs typeface="Calibri"/>
              <a:sym typeface="Calibri"/>
            </a:endParaRPr>
          </a:p>
          <a:p>
            <a:pPr indent="0" lvl="0" marL="0" marR="0" rtl="0" algn="l">
              <a:lnSpc>
                <a:spcPct val="100000"/>
              </a:lnSpc>
              <a:spcBef>
                <a:spcPts val="1000"/>
              </a:spcBef>
              <a:spcAft>
                <a:spcPts val="0"/>
              </a:spcAft>
              <a:buClr>
                <a:srgbClr val="000000"/>
              </a:buClr>
              <a:buSzPts val="1300"/>
              <a:buFont typeface="Arial"/>
              <a:buNone/>
            </a:pPr>
            <a:r>
              <a:t/>
            </a:r>
            <a:endParaRPr b="0" i="0" sz="2000" u="none" cap="none" strike="noStrike">
              <a:solidFill>
                <a:srgbClr val="000000"/>
              </a:solidFill>
              <a:latin typeface="Calibri"/>
              <a:ea typeface="Calibri"/>
              <a:cs typeface="Calibri"/>
              <a:sym typeface="Calibri"/>
            </a:endParaRPr>
          </a:p>
          <a:p>
            <a:pPr indent="-190500" lvl="0" marL="685791" marR="0" rtl="0" algn="just">
              <a:lnSpc>
                <a:spcPct val="100000"/>
              </a:lnSpc>
              <a:spcBef>
                <a:spcPts val="480"/>
              </a:spcBef>
              <a:spcAft>
                <a:spcPts val="0"/>
              </a:spcAft>
              <a:buClr>
                <a:schemeClr val="dk1"/>
              </a:buClr>
              <a:buSzPts val="2400"/>
              <a:buFont typeface="Arial"/>
              <a:buNone/>
            </a:pPr>
            <a:r>
              <a:t/>
            </a:r>
            <a:endParaRPr b="0" i="0" sz="2000" u="none" cap="none" strike="noStrike">
              <a:solidFill>
                <a:srgbClr val="0000FF"/>
              </a:solidFill>
              <a:latin typeface="Calibri"/>
              <a:ea typeface="Calibri"/>
              <a:cs typeface="Calibri"/>
              <a:sym typeface="Calibri"/>
            </a:endParaRPr>
          </a:p>
        </p:txBody>
      </p:sp>
      <p:sp>
        <p:nvSpPr>
          <p:cNvPr id="362" name="Google Shape;362;gbfde14b1a1_0_5"/>
          <p:cNvSpPr txBox="1"/>
          <p:nvPr/>
        </p:nvSpPr>
        <p:spPr>
          <a:xfrm>
            <a:off x="941100" y="1070250"/>
            <a:ext cx="10462200" cy="5109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200"/>
              <a:buFont typeface="Arial"/>
              <a:buNone/>
            </a:pPr>
            <a:r>
              <a:rPr b="1" i="0" lang="en-US" sz="2200" u="none" cap="none" strike="noStrike">
                <a:solidFill>
                  <a:srgbClr val="000000"/>
                </a:solidFill>
                <a:latin typeface="PT Sans Narrow"/>
                <a:ea typeface="PT Sans Narrow"/>
                <a:cs typeface="PT Sans Narrow"/>
                <a:sym typeface="PT Sans Narrow"/>
              </a:rPr>
              <a:t>Works focused on improving the </a:t>
            </a:r>
            <a:r>
              <a:rPr b="1" i="0" lang="en-US" sz="2200" u="none" cap="none" strike="noStrike">
                <a:solidFill>
                  <a:srgbClr val="1C3678"/>
                </a:solidFill>
                <a:latin typeface="PT Sans Narrow"/>
                <a:ea typeface="PT Sans Narrow"/>
                <a:cs typeface="PT Sans Narrow"/>
                <a:sym typeface="PT Sans Narrow"/>
              </a:rPr>
              <a:t>analysis</a:t>
            </a:r>
            <a:r>
              <a:rPr b="1" i="0" lang="en-US" sz="2200" u="none" cap="none" strike="noStrike">
                <a:solidFill>
                  <a:srgbClr val="000000"/>
                </a:solidFill>
                <a:latin typeface="PT Sans Narrow"/>
                <a:ea typeface="PT Sans Narrow"/>
                <a:cs typeface="PT Sans Narrow"/>
                <a:sym typeface="PT Sans Narrow"/>
              </a:rPr>
              <a:t> on the given </a:t>
            </a:r>
            <a:r>
              <a:rPr b="1" i="0" lang="en-US" sz="2500" u="none" cap="none" strike="noStrike">
                <a:solidFill>
                  <a:srgbClr val="1A9988"/>
                </a:solidFill>
                <a:latin typeface="PT Sans Narrow"/>
                <a:ea typeface="PT Sans Narrow"/>
                <a:cs typeface="PT Sans Narrow"/>
                <a:sym typeface="PT Sans Narrow"/>
              </a:rPr>
              <a:t>------</a:t>
            </a:r>
            <a:r>
              <a:rPr b="1" i="0" lang="en-US" sz="2200" u="none" cap="none" strike="noStrike">
                <a:solidFill>
                  <a:srgbClr val="000000"/>
                </a:solidFill>
                <a:latin typeface="PT Sans Narrow"/>
                <a:ea typeface="PT Sans Narrow"/>
                <a:cs typeface="PT Sans Narrow"/>
                <a:sym typeface="PT Sans Narrow"/>
              </a:rPr>
              <a:t>to get better results.</a:t>
            </a:r>
            <a:endParaRPr b="0" i="0" sz="2400" u="sng" cap="none" strike="noStrike">
              <a:solidFill>
                <a:srgbClr val="0000FF"/>
              </a:solidFill>
              <a:latin typeface="Nunito"/>
              <a:ea typeface="Nunito"/>
              <a:cs typeface="Nunito"/>
              <a:sym typeface="Nunito"/>
            </a:endParaRPr>
          </a:p>
          <a:p>
            <a:pPr indent="0" lvl="0" marL="457200" marR="0" rtl="0" algn="just">
              <a:lnSpc>
                <a:spcPct val="100000"/>
              </a:lnSpc>
              <a:spcBef>
                <a:spcPts val="1000"/>
              </a:spcBef>
              <a:spcAft>
                <a:spcPts val="1000"/>
              </a:spcAft>
              <a:buClr>
                <a:srgbClr val="000000"/>
              </a:buClr>
              <a:buSzPts val="1100"/>
              <a:buFont typeface="Arial"/>
              <a:buNone/>
            </a:pPr>
            <a:r>
              <a:t/>
            </a:r>
            <a:endParaRPr b="0" i="0" sz="1500" u="none" cap="none" strike="noStrike">
              <a:solidFill>
                <a:srgbClr val="0000FF"/>
              </a:solidFill>
              <a:latin typeface="Nunito"/>
              <a:ea typeface="Nunito"/>
              <a:cs typeface="Nunito"/>
              <a:sym typeface="Nunito"/>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gbfde14b1a1_0_15"/>
          <p:cNvSpPr txBox="1"/>
          <p:nvPr/>
        </p:nvSpPr>
        <p:spPr>
          <a:xfrm>
            <a:off x="220825" y="861000"/>
            <a:ext cx="9903900" cy="548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1" i="0" lang="en-US" sz="2400" u="none" cap="none" strike="noStrike">
                <a:solidFill>
                  <a:schemeClr val="dk1"/>
                </a:solidFill>
                <a:latin typeface="PT Sans Narrow"/>
                <a:ea typeface="PT Sans Narrow"/>
                <a:cs typeface="PT Sans Narrow"/>
                <a:sym typeface="PT Sans Narrow"/>
              </a:rPr>
              <a:t>Dataset</a:t>
            </a:r>
            <a:endParaRPr b="1" i="0" sz="2400" u="none" cap="none" strike="noStrike">
              <a:solidFill>
                <a:schemeClr val="dk1"/>
              </a:solidFill>
              <a:latin typeface="PT Sans Narrow"/>
              <a:ea typeface="PT Sans Narrow"/>
              <a:cs typeface="PT Sans Narrow"/>
              <a:sym typeface="PT Sans Narrow"/>
            </a:endParaRPr>
          </a:p>
          <a:p>
            <a:pPr indent="0" lvl="0" marL="0" marR="0" rtl="0" algn="l">
              <a:lnSpc>
                <a:spcPct val="100000"/>
              </a:lnSpc>
              <a:spcBef>
                <a:spcPts val="0"/>
              </a:spcBef>
              <a:spcAft>
                <a:spcPts val="0"/>
              </a:spcAft>
              <a:buClr>
                <a:schemeClr val="dk1"/>
              </a:buClr>
              <a:buSzPts val="1100"/>
              <a:buFont typeface="Arial"/>
              <a:buNone/>
            </a:pPr>
            <a:r>
              <a:t/>
            </a:r>
            <a:endParaRPr b="1" i="0" sz="2400" u="none" cap="none" strike="noStrike">
              <a:solidFill>
                <a:schemeClr val="dk1"/>
              </a:solidFill>
              <a:latin typeface="PT Sans Narrow"/>
              <a:ea typeface="PT Sans Narrow"/>
              <a:cs typeface="PT Sans Narrow"/>
              <a:sym typeface="PT Sans Narrow"/>
            </a:endParaRPr>
          </a:p>
          <a:p>
            <a:pPr indent="0" lvl="0" marL="0" marR="0" rtl="0" algn="l">
              <a:lnSpc>
                <a:spcPct val="100000"/>
              </a:lnSpc>
              <a:spcBef>
                <a:spcPts val="0"/>
              </a:spcBef>
              <a:spcAft>
                <a:spcPts val="0"/>
              </a:spcAft>
              <a:buClr>
                <a:schemeClr val="dk1"/>
              </a:buClr>
              <a:buSzPts val="1100"/>
              <a:buFont typeface="Arial"/>
              <a:buNone/>
            </a:pPr>
            <a:r>
              <a:rPr b="1" i="0" lang="en-US" sz="2400" u="sng" cap="none" strike="noStrike">
                <a:solidFill>
                  <a:schemeClr val="hlink"/>
                </a:solidFill>
                <a:latin typeface="PT Sans Narrow"/>
                <a:ea typeface="PT Sans Narrow"/>
                <a:cs typeface="PT Sans Narrow"/>
                <a:sym typeface="PT Sans Narrow"/>
                <a:hlinkClick r:id="rId3"/>
              </a:rPr>
              <a:t>https://github.com/bert-nmt/bert-nmt/tree/master/examples/translation</a:t>
            </a:r>
            <a:endParaRPr b="1" i="0" sz="2400" u="none" cap="none" strike="noStrike">
              <a:solidFill>
                <a:schemeClr val="dk1"/>
              </a:solidFill>
              <a:latin typeface="PT Sans Narrow"/>
              <a:ea typeface="PT Sans Narrow"/>
              <a:cs typeface="PT Sans Narrow"/>
              <a:sym typeface="PT Sans Narrow"/>
            </a:endParaRPr>
          </a:p>
          <a:p>
            <a:pPr indent="0" lvl="0" marL="0" marR="0" rtl="0" algn="l">
              <a:lnSpc>
                <a:spcPct val="100000"/>
              </a:lnSpc>
              <a:spcBef>
                <a:spcPts val="0"/>
              </a:spcBef>
              <a:spcAft>
                <a:spcPts val="0"/>
              </a:spcAft>
              <a:buClr>
                <a:schemeClr val="dk1"/>
              </a:buClr>
              <a:buSzPts val="1100"/>
              <a:buFont typeface="Arial"/>
              <a:buNone/>
            </a:pPr>
            <a:r>
              <a:t/>
            </a:r>
            <a:endParaRPr b="1" i="0" sz="2400" u="none" cap="none" strike="noStrike">
              <a:solidFill>
                <a:schemeClr val="dk1"/>
              </a:solidFill>
              <a:latin typeface="PT Sans Narrow"/>
              <a:ea typeface="PT Sans Narrow"/>
              <a:cs typeface="PT Sans Narrow"/>
              <a:sym typeface="PT Sans Narrow"/>
            </a:endParaRPr>
          </a:p>
          <a:p>
            <a:pPr indent="0" lvl="0" marL="0" marR="0" rtl="0" algn="l">
              <a:lnSpc>
                <a:spcPct val="100000"/>
              </a:lnSpc>
              <a:spcBef>
                <a:spcPts val="0"/>
              </a:spcBef>
              <a:spcAft>
                <a:spcPts val="0"/>
              </a:spcAft>
              <a:buClr>
                <a:schemeClr val="dk1"/>
              </a:buClr>
              <a:buSzPts val="1100"/>
              <a:buFont typeface="Arial"/>
              <a:buNone/>
            </a:pPr>
            <a:r>
              <a:rPr b="1" i="0" lang="en-US" sz="2400" u="none" cap="none" strike="noStrike">
                <a:solidFill>
                  <a:schemeClr val="dk1"/>
                </a:solidFill>
                <a:latin typeface="PT Sans Narrow"/>
                <a:ea typeface="PT Sans Narrow"/>
                <a:cs typeface="PT Sans Narrow"/>
                <a:sym typeface="PT Sans Narrow"/>
              </a:rPr>
              <a:t>-</a:t>
            </a:r>
            <a:r>
              <a:rPr b="0" i="0" lang="en-US" sz="2400" u="none" cap="none" strike="noStrike">
                <a:solidFill>
                  <a:schemeClr val="dk1"/>
                </a:solidFill>
                <a:latin typeface="PT Sans Narrow"/>
                <a:ea typeface="PT Sans Narrow"/>
                <a:cs typeface="PT Sans Narrow"/>
                <a:sym typeface="PT Sans Narrow"/>
              </a:rPr>
              <a:t>Conduct 14 experiments on various NMT tasks to verify our approach, including supervised,</a:t>
            </a:r>
            <a:endParaRPr b="0" i="0" sz="2400" u="none" cap="none" strike="noStrike">
              <a:solidFill>
                <a:schemeClr val="dk1"/>
              </a:solidFill>
              <a:latin typeface="PT Sans Narrow"/>
              <a:ea typeface="PT Sans Narrow"/>
              <a:cs typeface="PT Sans Narrow"/>
              <a:sym typeface="PT Sans Narrow"/>
            </a:endParaRPr>
          </a:p>
          <a:p>
            <a:pPr indent="0" lvl="0" marL="0" marR="0" rtl="0" algn="l">
              <a:lnSpc>
                <a:spcPct val="100000"/>
              </a:lnSpc>
              <a:spcBef>
                <a:spcPts val="0"/>
              </a:spcBef>
              <a:spcAft>
                <a:spcPts val="0"/>
              </a:spcAft>
              <a:buClr>
                <a:schemeClr val="dk1"/>
              </a:buClr>
              <a:buSzPts val="1100"/>
              <a:buFont typeface="Arial"/>
              <a:buNone/>
            </a:pPr>
            <a:r>
              <a:rPr b="0" i="0" lang="en-US" sz="2400" u="none" cap="none" strike="noStrike">
                <a:solidFill>
                  <a:schemeClr val="dk1"/>
                </a:solidFill>
                <a:latin typeface="PT Sans Narrow"/>
                <a:ea typeface="PT Sans Narrow"/>
                <a:cs typeface="PT Sans Narrow"/>
                <a:sym typeface="PT Sans Narrow"/>
              </a:rPr>
              <a:t>semi-supervised and unsupervised settings</a:t>
            </a:r>
            <a:endParaRPr b="0" i="0" sz="2400" u="none" cap="none" strike="noStrike">
              <a:solidFill>
                <a:schemeClr val="dk1"/>
              </a:solidFill>
              <a:latin typeface="PT Sans Narrow"/>
              <a:ea typeface="PT Sans Narrow"/>
              <a:cs typeface="PT Sans Narrow"/>
              <a:sym typeface="PT Sans Narrow"/>
            </a:endParaRPr>
          </a:p>
          <a:p>
            <a:pPr indent="0" lvl="0" marL="0" marR="0" rtl="0" algn="l">
              <a:lnSpc>
                <a:spcPct val="100000"/>
              </a:lnSpc>
              <a:spcBef>
                <a:spcPts val="0"/>
              </a:spcBef>
              <a:spcAft>
                <a:spcPts val="0"/>
              </a:spcAft>
              <a:buClr>
                <a:schemeClr val="dk1"/>
              </a:buClr>
              <a:buSzPts val="1100"/>
              <a:buFont typeface="Arial"/>
              <a:buNone/>
            </a:pPr>
            <a:r>
              <a:t/>
            </a:r>
            <a:endParaRPr b="0" i="0" sz="2400" u="none" cap="none" strike="noStrike">
              <a:solidFill>
                <a:schemeClr val="dk1"/>
              </a:solidFill>
              <a:latin typeface="PT Sans Narrow"/>
              <a:ea typeface="PT Sans Narrow"/>
              <a:cs typeface="PT Sans Narrow"/>
              <a:sym typeface="PT Sans Narrow"/>
            </a:endParaRPr>
          </a:p>
          <a:p>
            <a:pPr indent="0" lvl="0" marL="0" marR="0" rtl="0" algn="l">
              <a:lnSpc>
                <a:spcPct val="100000"/>
              </a:lnSpc>
              <a:spcBef>
                <a:spcPts val="0"/>
              </a:spcBef>
              <a:spcAft>
                <a:spcPts val="0"/>
              </a:spcAft>
              <a:buClr>
                <a:schemeClr val="dk1"/>
              </a:buClr>
              <a:buSzPts val="1100"/>
              <a:buFont typeface="Arial"/>
              <a:buNone/>
            </a:pPr>
            <a:r>
              <a:rPr b="1" i="0" lang="en-US" sz="2400" u="none" cap="none" strike="noStrike">
                <a:solidFill>
                  <a:schemeClr val="dk1"/>
                </a:solidFill>
                <a:latin typeface="PT Sans Narrow"/>
                <a:ea typeface="PT Sans Narrow"/>
                <a:cs typeface="PT Sans Narrow"/>
                <a:sym typeface="PT Sans Narrow"/>
              </a:rPr>
              <a:t>-</a:t>
            </a:r>
            <a:r>
              <a:rPr b="0" i="0" lang="en-US" sz="2400" u="none" cap="none" strike="noStrike">
                <a:solidFill>
                  <a:schemeClr val="dk1"/>
                </a:solidFill>
                <a:latin typeface="PT Sans Narrow"/>
                <a:ea typeface="PT Sans Narrow"/>
                <a:cs typeface="PT Sans Narrow"/>
                <a:sym typeface="PT Sans Narrow"/>
              </a:rPr>
              <a:t>Eng to French, Eng to German, Romanian to Eng</a:t>
            </a:r>
            <a:endParaRPr b="0" i="0" sz="2400" u="none" cap="none" strike="noStrike">
              <a:solidFill>
                <a:schemeClr val="dk1"/>
              </a:solidFill>
              <a:latin typeface="PT Sans Narrow"/>
              <a:ea typeface="PT Sans Narrow"/>
              <a:cs typeface="PT Sans Narrow"/>
              <a:sym typeface="PT Sans Narrow"/>
            </a:endParaRPr>
          </a:p>
          <a:p>
            <a:pPr indent="0" lvl="0" marL="0" marR="0" rtl="0" algn="l">
              <a:lnSpc>
                <a:spcPct val="100000"/>
              </a:lnSpc>
              <a:spcBef>
                <a:spcPts val="0"/>
              </a:spcBef>
              <a:spcAft>
                <a:spcPts val="0"/>
              </a:spcAft>
              <a:buClr>
                <a:schemeClr val="dk1"/>
              </a:buClr>
              <a:buSzPts val="1100"/>
              <a:buFont typeface="Arial"/>
              <a:buNone/>
            </a:pPr>
            <a:r>
              <a:t/>
            </a:r>
            <a:endParaRPr b="1" i="0" sz="2400" u="none" cap="none" strike="noStrike">
              <a:solidFill>
                <a:schemeClr val="dk1"/>
              </a:solidFill>
              <a:latin typeface="PT Sans Narrow"/>
              <a:ea typeface="PT Sans Narrow"/>
              <a:cs typeface="PT Sans Narrow"/>
              <a:sym typeface="PT Sans Narrow"/>
            </a:endParaRPr>
          </a:p>
          <a:p>
            <a:pPr indent="0" lvl="0" marL="0" marR="0" rtl="0" algn="l">
              <a:lnSpc>
                <a:spcPct val="100000"/>
              </a:lnSpc>
              <a:spcBef>
                <a:spcPts val="0"/>
              </a:spcBef>
              <a:spcAft>
                <a:spcPts val="0"/>
              </a:spcAft>
              <a:buClr>
                <a:schemeClr val="dk1"/>
              </a:buClr>
              <a:buSzPts val="1100"/>
              <a:buFont typeface="Arial"/>
              <a:buNone/>
            </a:pPr>
            <a:r>
              <a:t/>
            </a:r>
            <a:endParaRPr b="1" i="0" sz="2400" u="none" cap="none" strike="noStrike">
              <a:solidFill>
                <a:schemeClr val="dk1"/>
              </a:solidFill>
              <a:latin typeface="PT Sans Narrow"/>
              <a:ea typeface="PT Sans Narrow"/>
              <a:cs typeface="PT Sans Narrow"/>
              <a:sym typeface="PT Sans Narrow"/>
            </a:endParaRPr>
          </a:p>
          <a:p>
            <a:pPr indent="0" lvl="0" marL="0" marR="0" rtl="0" algn="l">
              <a:lnSpc>
                <a:spcPct val="100000"/>
              </a:lnSpc>
              <a:spcBef>
                <a:spcPts val="0"/>
              </a:spcBef>
              <a:spcAft>
                <a:spcPts val="0"/>
              </a:spcAft>
              <a:buClr>
                <a:schemeClr val="dk1"/>
              </a:buClr>
              <a:buSzPts val="1100"/>
              <a:buFont typeface="Arial"/>
              <a:buNone/>
            </a:pPr>
            <a:r>
              <a:t/>
            </a:r>
            <a:endParaRPr b="1" i="0" sz="2400" u="none" cap="none" strike="noStrike">
              <a:solidFill>
                <a:schemeClr val="dk1"/>
              </a:solidFill>
              <a:latin typeface="PT Sans Narrow"/>
              <a:ea typeface="PT Sans Narrow"/>
              <a:cs typeface="PT Sans Narrow"/>
              <a:sym typeface="PT Sans Narrow"/>
            </a:endParaRPr>
          </a:p>
          <a:p>
            <a:pPr indent="0" lvl="0" marL="0" marR="0" rtl="0" algn="l">
              <a:lnSpc>
                <a:spcPct val="100000"/>
              </a:lnSpc>
              <a:spcBef>
                <a:spcPts val="0"/>
              </a:spcBef>
              <a:spcAft>
                <a:spcPts val="0"/>
              </a:spcAft>
              <a:buClr>
                <a:schemeClr val="dk1"/>
              </a:buClr>
              <a:buSzPts val="1100"/>
              <a:buFont typeface="Arial"/>
              <a:buNone/>
            </a:pPr>
            <a:r>
              <a:t/>
            </a:r>
            <a:endParaRPr b="1" i="0" sz="2400" u="none" cap="none" strike="noStrike">
              <a:solidFill>
                <a:schemeClr val="dk1"/>
              </a:solidFill>
              <a:latin typeface="PT Sans Narrow"/>
              <a:ea typeface="PT Sans Narrow"/>
              <a:cs typeface="PT Sans Narrow"/>
              <a:sym typeface="PT Sans Narrow"/>
            </a:endParaRPr>
          </a:p>
          <a:p>
            <a:pPr indent="0" lvl="0" marL="0" marR="0" rtl="0" algn="l">
              <a:lnSpc>
                <a:spcPct val="100000"/>
              </a:lnSpc>
              <a:spcBef>
                <a:spcPts val="100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gbfde14b1a1_0_22"/>
          <p:cNvSpPr txBox="1"/>
          <p:nvPr/>
        </p:nvSpPr>
        <p:spPr>
          <a:xfrm>
            <a:off x="0" y="442925"/>
            <a:ext cx="10415700" cy="554100"/>
          </a:xfrm>
          <a:prstGeom prst="rect">
            <a:avLst/>
          </a:prstGeom>
          <a:noFill/>
          <a:ln>
            <a:noFill/>
          </a:ln>
        </p:spPr>
        <p:txBody>
          <a:bodyPr anchorCtr="0" anchor="t" bIns="91425" lIns="91425" spcFirstLastPara="1" rIns="91425" wrap="square" tIns="91425">
            <a:spAutoFit/>
          </a:bodyPr>
          <a:lstStyle/>
          <a:p>
            <a:pPr indent="-342891" lvl="0" marL="342891" marR="0" rtl="0" algn="l">
              <a:lnSpc>
                <a:spcPct val="100000"/>
              </a:lnSpc>
              <a:spcBef>
                <a:spcPts val="0"/>
              </a:spcBef>
              <a:spcAft>
                <a:spcPts val="0"/>
              </a:spcAft>
              <a:buClr>
                <a:srgbClr val="000000"/>
              </a:buClr>
              <a:buSzPts val="2400"/>
              <a:buFont typeface="Arial"/>
              <a:buNone/>
            </a:pPr>
            <a:r>
              <a:rPr b="1" i="0" lang="en-US" sz="2400" u="none" cap="none" strike="noStrike">
                <a:solidFill>
                  <a:schemeClr val="dk1"/>
                </a:solidFill>
                <a:latin typeface="PT Sans Narrow"/>
                <a:ea typeface="PT Sans Narrow"/>
                <a:cs typeface="PT Sans Narrow"/>
                <a:sym typeface="PT Sans Narrow"/>
              </a:rPr>
              <a:t>                                         </a:t>
            </a:r>
            <a:endParaRPr b="1" i="0" sz="2400" u="none" cap="none" strike="noStrike">
              <a:solidFill>
                <a:schemeClr val="dk1"/>
              </a:solidFill>
              <a:latin typeface="PT Sans Narrow"/>
              <a:ea typeface="PT Sans Narrow"/>
              <a:cs typeface="PT Sans Narrow"/>
              <a:sym typeface="PT Sans Narrow"/>
            </a:endParaRPr>
          </a:p>
        </p:txBody>
      </p:sp>
      <p:sp>
        <p:nvSpPr>
          <p:cNvPr id="375" name="Google Shape;375;gbfde14b1a1_0_22"/>
          <p:cNvSpPr txBox="1"/>
          <p:nvPr/>
        </p:nvSpPr>
        <p:spPr>
          <a:xfrm>
            <a:off x="0" y="414350"/>
            <a:ext cx="11658600" cy="1293000"/>
          </a:xfrm>
          <a:prstGeom prst="rect">
            <a:avLst/>
          </a:prstGeom>
          <a:noFill/>
          <a:ln>
            <a:noFill/>
          </a:ln>
        </p:spPr>
        <p:txBody>
          <a:bodyPr anchorCtr="0" anchor="t" bIns="91425" lIns="91425" spcFirstLastPara="1" rIns="91425" wrap="square" tIns="91425">
            <a:spAutoFit/>
          </a:bodyPr>
          <a:lstStyle/>
          <a:p>
            <a:pPr indent="-342891" lvl="0" marL="342891" marR="0" rtl="0" algn="l">
              <a:lnSpc>
                <a:spcPct val="100000"/>
              </a:lnSpc>
              <a:spcBef>
                <a:spcPts val="0"/>
              </a:spcBef>
              <a:spcAft>
                <a:spcPts val="0"/>
              </a:spcAft>
              <a:buClr>
                <a:srgbClr val="000000"/>
              </a:buClr>
              <a:buSzPts val="2400"/>
              <a:buFont typeface="Arial"/>
              <a:buNone/>
            </a:pPr>
            <a:r>
              <a:rPr b="1" i="0" lang="en-US" sz="2400" u="none" cap="none" strike="noStrike">
                <a:solidFill>
                  <a:schemeClr val="dk1"/>
                </a:solidFill>
                <a:latin typeface="PT Sans Narrow"/>
                <a:ea typeface="PT Sans Narrow"/>
                <a:cs typeface="PT Sans Narrow"/>
                <a:sym typeface="PT Sans Narrow"/>
              </a:rPr>
              <a:t>                                         Methodology proposed/implemented in the paper</a:t>
            </a:r>
            <a:endParaRPr b="1" i="0" sz="2400" u="none" cap="none" strike="noStrike">
              <a:solidFill>
                <a:schemeClr val="dk1"/>
              </a:solidFill>
              <a:latin typeface="PT Sans Narrow"/>
              <a:ea typeface="PT Sans Narrow"/>
              <a:cs typeface="PT Sans Narrow"/>
              <a:sym typeface="PT Sans Narrow"/>
            </a:endParaRPr>
          </a:p>
          <a:p>
            <a:pPr indent="-342891" lvl="0" marL="342891" marR="0" rtl="0" algn="l">
              <a:lnSpc>
                <a:spcPct val="100000"/>
              </a:lnSpc>
              <a:spcBef>
                <a:spcPts val="0"/>
              </a:spcBef>
              <a:spcAft>
                <a:spcPts val="0"/>
              </a:spcAft>
              <a:buClr>
                <a:srgbClr val="000000"/>
              </a:buClr>
              <a:buSzPts val="2400"/>
              <a:buFont typeface="Arial"/>
              <a:buNone/>
            </a:pPr>
            <a:r>
              <a:t/>
            </a:r>
            <a:endParaRPr b="1" i="0" sz="2400" u="none" cap="none" strike="noStrike">
              <a:solidFill>
                <a:schemeClr val="dk1"/>
              </a:solidFill>
              <a:latin typeface="PT Sans Narrow"/>
              <a:ea typeface="PT Sans Narrow"/>
              <a:cs typeface="PT Sans Narrow"/>
              <a:sym typeface="PT Sans Narrow"/>
            </a:endParaRPr>
          </a:p>
          <a:p>
            <a:pPr indent="-342891" lvl="0" marL="342891" marR="0" rtl="0" algn="l">
              <a:lnSpc>
                <a:spcPct val="100000"/>
              </a:lnSpc>
              <a:spcBef>
                <a:spcPts val="0"/>
              </a:spcBef>
              <a:spcAft>
                <a:spcPts val="0"/>
              </a:spcAft>
              <a:buClr>
                <a:srgbClr val="000000"/>
              </a:buClr>
              <a:buSzPts val="2400"/>
              <a:buFont typeface="Arial"/>
              <a:buNone/>
            </a:pPr>
            <a:r>
              <a:t/>
            </a:r>
            <a:endParaRPr b="1" i="0" sz="2400" u="none" cap="none" strike="noStrike">
              <a:solidFill>
                <a:schemeClr val="dk1"/>
              </a:solidFill>
              <a:latin typeface="PT Sans Narrow"/>
              <a:ea typeface="PT Sans Narrow"/>
              <a:cs typeface="PT Sans Narrow"/>
              <a:sym typeface="PT Sans Narrow"/>
            </a:endParaRPr>
          </a:p>
        </p:txBody>
      </p:sp>
      <p:sp>
        <p:nvSpPr>
          <p:cNvPr id="376" name="Google Shape;376;gbfde14b1a1_0_22"/>
          <p:cNvSpPr/>
          <p:nvPr/>
        </p:nvSpPr>
        <p:spPr>
          <a:xfrm>
            <a:off x="2031900" y="938204"/>
            <a:ext cx="10160100" cy="36600"/>
          </a:xfrm>
          <a:prstGeom prst="rect">
            <a:avLst/>
          </a:prstGeom>
          <a:solidFill>
            <a:srgbClr val="33CCC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377" name="Google Shape;377;gbfde14b1a1_0_22"/>
          <p:cNvSpPr txBox="1"/>
          <p:nvPr/>
        </p:nvSpPr>
        <p:spPr>
          <a:xfrm>
            <a:off x="1114425" y="1057538"/>
            <a:ext cx="82296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t/>
            </a:r>
            <a:endParaRPr b="1" i="0" sz="2000" u="sng" cap="none" strike="noStrike">
              <a:solidFill>
                <a:srgbClr val="000000"/>
              </a:solidFill>
              <a:latin typeface="Calibri"/>
              <a:ea typeface="Calibri"/>
              <a:cs typeface="Calibri"/>
              <a:sym typeface="Calibri"/>
            </a:endParaRPr>
          </a:p>
        </p:txBody>
      </p:sp>
      <p:sp>
        <p:nvSpPr>
          <p:cNvPr id="378" name="Google Shape;378;gbfde14b1a1_0_22"/>
          <p:cNvSpPr txBox="1"/>
          <p:nvPr/>
        </p:nvSpPr>
        <p:spPr>
          <a:xfrm>
            <a:off x="630400" y="1470925"/>
            <a:ext cx="10888800" cy="511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Calibri"/>
                <a:ea typeface="Calibri"/>
                <a:cs typeface="Calibri"/>
                <a:sym typeface="Calibri"/>
              </a:rPr>
              <a:t>-Exploit the representation from BERTby feeding it into all layers rather than served as input embeddings only </a:t>
            </a:r>
            <a:endParaRPr b="0" i="0" sz="20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100"/>
              <a:buFont typeface="Arial"/>
              <a:buNone/>
            </a:pPr>
            <a:r>
              <a:rPr b="0" i="0" lang="en-US" sz="2000" u="none" cap="none" strike="noStrike">
                <a:solidFill>
                  <a:schemeClr val="dk1"/>
                </a:solidFill>
                <a:latin typeface="Calibri"/>
                <a:ea typeface="Calibri"/>
                <a:cs typeface="Calibri"/>
                <a:sym typeface="Calibri"/>
              </a:rPr>
              <a:t>-An input sequence is first transformed into representations processed by BERT (pretraining). Then, by the BERTencoder attention module, each NMT encoder layer interacts with the representations obtained from BERT and eventually outputs fused representations</a:t>
            </a:r>
            <a:r>
              <a:rPr b="1" i="0" lang="en-US" sz="2000" u="none" cap="none" strike="noStrike">
                <a:solidFill>
                  <a:schemeClr val="dk1"/>
                </a:solidFill>
                <a:latin typeface="Calibri"/>
                <a:ea typeface="Calibri"/>
                <a:cs typeface="Calibri"/>
                <a:sym typeface="Calibri"/>
              </a:rPr>
              <a:t> leveraging both BERT and the NMT encoder.</a:t>
            </a:r>
            <a:endParaRPr b="1" i="0" sz="20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chemeClr val="dk1"/>
                </a:solidFill>
                <a:latin typeface="Calibri"/>
                <a:ea typeface="Calibri"/>
                <a:cs typeface="Calibri"/>
                <a:sym typeface="Calibri"/>
              </a:rPr>
              <a:t>The decoder works similarly and fuses BERT representations and NMT encoder representations.</a:t>
            </a:r>
            <a:endParaRPr b="0" i="0" sz="20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100"/>
              <a:buFont typeface="Arial"/>
              <a:buNone/>
            </a:pPr>
            <a:r>
              <a:t/>
            </a:r>
            <a:endParaRPr b="0" i="0" sz="20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100"/>
              <a:buFont typeface="Arial"/>
              <a:buNone/>
            </a:pPr>
            <a:r>
              <a:rPr b="0" i="0" lang="en-US" sz="2000" u="none" cap="none" strike="noStrike">
                <a:solidFill>
                  <a:srgbClr val="000000"/>
                </a:solidFill>
                <a:latin typeface="Calibri"/>
                <a:ea typeface="Calibri"/>
                <a:cs typeface="Calibri"/>
                <a:sym typeface="Calibri"/>
              </a:rPr>
              <a:t>-Use the attention mechanism to adaptively control how each layer interacts with the representations, and deal with the case that BERT module and NMT module might use different word segmentation rules, resulting in different sequence (i.e., representation) lengths. </a:t>
            </a:r>
            <a:r>
              <a:rPr b="1" i="0" lang="en-US" sz="2000" u="none" cap="none" strike="noStrike">
                <a:solidFill>
                  <a:srgbClr val="000000"/>
                </a:solidFill>
                <a:latin typeface="Calibri"/>
                <a:ea typeface="Calibri"/>
                <a:cs typeface="Calibri"/>
                <a:sym typeface="Calibri"/>
              </a:rPr>
              <a:t>Compared to standard NMT, in addition to BERT, there are two extra attention modules, the BERT-encoder attention and BERT-decoder attention.</a:t>
            </a:r>
            <a:endParaRPr b="1" i="0" sz="20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100"/>
              <a:buFont typeface="Arial"/>
              <a:buNone/>
            </a:pPr>
            <a:r>
              <a:t/>
            </a:r>
            <a:endParaRPr b="0" i="0" sz="20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Calibri"/>
              <a:ea typeface="Calibri"/>
              <a:cs typeface="Calibri"/>
              <a:sym typeface="Calibri"/>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gc0993efa47_1_0"/>
          <p:cNvSpPr txBox="1"/>
          <p:nvPr/>
        </p:nvSpPr>
        <p:spPr>
          <a:xfrm>
            <a:off x="0" y="442925"/>
            <a:ext cx="10415700" cy="554100"/>
          </a:xfrm>
          <a:prstGeom prst="rect">
            <a:avLst/>
          </a:prstGeom>
          <a:noFill/>
          <a:ln>
            <a:noFill/>
          </a:ln>
        </p:spPr>
        <p:txBody>
          <a:bodyPr anchorCtr="0" anchor="t" bIns="91425" lIns="91425" spcFirstLastPara="1" rIns="91425" wrap="square" tIns="91425">
            <a:spAutoFit/>
          </a:bodyPr>
          <a:lstStyle/>
          <a:p>
            <a:pPr indent="-342891" lvl="0" marL="342891" marR="0" rtl="0" algn="l">
              <a:lnSpc>
                <a:spcPct val="100000"/>
              </a:lnSpc>
              <a:spcBef>
                <a:spcPts val="0"/>
              </a:spcBef>
              <a:spcAft>
                <a:spcPts val="0"/>
              </a:spcAft>
              <a:buClr>
                <a:srgbClr val="000000"/>
              </a:buClr>
              <a:buSzPts val="2400"/>
              <a:buFont typeface="Arial"/>
              <a:buNone/>
            </a:pPr>
            <a:r>
              <a:rPr b="1" i="0" lang="en-US" sz="2400" u="none" cap="none" strike="noStrike">
                <a:solidFill>
                  <a:schemeClr val="dk1"/>
                </a:solidFill>
                <a:latin typeface="PT Sans Narrow"/>
                <a:ea typeface="PT Sans Narrow"/>
                <a:cs typeface="PT Sans Narrow"/>
                <a:sym typeface="PT Sans Narrow"/>
              </a:rPr>
              <a:t>                                         </a:t>
            </a:r>
            <a:endParaRPr b="1" i="0" sz="2400" u="none" cap="none" strike="noStrike">
              <a:solidFill>
                <a:schemeClr val="dk1"/>
              </a:solidFill>
              <a:latin typeface="PT Sans Narrow"/>
              <a:ea typeface="PT Sans Narrow"/>
              <a:cs typeface="PT Sans Narrow"/>
              <a:sym typeface="PT Sans Narrow"/>
            </a:endParaRPr>
          </a:p>
        </p:txBody>
      </p:sp>
      <p:sp>
        <p:nvSpPr>
          <p:cNvPr id="385" name="Google Shape;385;gc0993efa47_1_0"/>
          <p:cNvSpPr txBox="1"/>
          <p:nvPr/>
        </p:nvSpPr>
        <p:spPr>
          <a:xfrm>
            <a:off x="0" y="414350"/>
            <a:ext cx="11658600" cy="1293000"/>
          </a:xfrm>
          <a:prstGeom prst="rect">
            <a:avLst/>
          </a:prstGeom>
          <a:noFill/>
          <a:ln>
            <a:noFill/>
          </a:ln>
        </p:spPr>
        <p:txBody>
          <a:bodyPr anchorCtr="0" anchor="t" bIns="91425" lIns="91425" spcFirstLastPara="1" rIns="91425" wrap="square" tIns="91425">
            <a:spAutoFit/>
          </a:bodyPr>
          <a:lstStyle/>
          <a:p>
            <a:pPr indent="-342891" lvl="0" marL="342891" marR="0" rtl="0" algn="l">
              <a:lnSpc>
                <a:spcPct val="100000"/>
              </a:lnSpc>
              <a:spcBef>
                <a:spcPts val="0"/>
              </a:spcBef>
              <a:spcAft>
                <a:spcPts val="0"/>
              </a:spcAft>
              <a:buClr>
                <a:srgbClr val="000000"/>
              </a:buClr>
              <a:buSzPts val="2400"/>
              <a:buFont typeface="Arial"/>
              <a:buNone/>
            </a:pPr>
            <a:r>
              <a:rPr b="1" i="0" lang="en-US" sz="2400" u="none" cap="none" strike="noStrike">
                <a:solidFill>
                  <a:schemeClr val="dk1"/>
                </a:solidFill>
                <a:latin typeface="PT Sans Narrow"/>
                <a:ea typeface="PT Sans Narrow"/>
                <a:cs typeface="PT Sans Narrow"/>
                <a:sym typeface="PT Sans Narrow"/>
              </a:rPr>
              <a:t>                                         Methodology proposed/implemented in the paper</a:t>
            </a:r>
            <a:endParaRPr b="1" i="0" sz="2400" u="none" cap="none" strike="noStrike">
              <a:solidFill>
                <a:schemeClr val="dk1"/>
              </a:solidFill>
              <a:latin typeface="PT Sans Narrow"/>
              <a:ea typeface="PT Sans Narrow"/>
              <a:cs typeface="PT Sans Narrow"/>
              <a:sym typeface="PT Sans Narrow"/>
            </a:endParaRPr>
          </a:p>
          <a:p>
            <a:pPr indent="-342891" lvl="0" marL="342891" marR="0" rtl="0" algn="l">
              <a:lnSpc>
                <a:spcPct val="100000"/>
              </a:lnSpc>
              <a:spcBef>
                <a:spcPts val="0"/>
              </a:spcBef>
              <a:spcAft>
                <a:spcPts val="0"/>
              </a:spcAft>
              <a:buClr>
                <a:srgbClr val="000000"/>
              </a:buClr>
              <a:buSzPts val="2400"/>
              <a:buFont typeface="Arial"/>
              <a:buNone/>
            </a:pPr>
            <a:r>
              <a:t/>
            </a:r>
            <a:endParaRPr b="1" i="0" sz="2400" u="none" cap="none" strike="noStrike">
              <a:solidFill>
                <a:schemeClr val="dk1"/>
              </a:solidFill>
              <a:latin typeface="PT Sans Narrow"/>
              <a:ea typeface="PT Sans Narrow"/>
              <a:cs typeface="PT Sans Narrow"/>
              <a:sym typeface="PT Sans Narrow"/>
            </a:endParaRPr>
          </a:p>
          <a:p>
            <a:pPr indent="-342891" lvl="0" marL="342891" marR="0" rtl="0" algn="l">
              <a:lnSpc>
                <a:spcPct val="100000"/>
              </a:lnSpc>
              <a:spcBef>
                <a:spcPts val="0"/>
              </a:spcBef>
              <a:spcAft>
                <a:spcPts val="0"/>
              </a:spcAft>
              <a:buClr>
                <a:srgbClr val="000000"/>
              </a:buClr>
              <a:buSzPts val="2400"/>
              <a:buFont typeface="Arial"/>
              <a:buNone/>
            </a:pPr>
            <a:r>
              <a:t/>
            </a:r>
            <a:endParaRPr b="1" i="0" sz="2400" u="none" cap="none" strike="noStrike">
              <a:solidFill>
                <a:schemeClr val="dk1"/>
              </a:solidFill>
              <a:latin typeface="PT Sans Narrow"/>
              <a:ea typeface="PT Sans Narrow"/>
              <a:cs typeface="PT Sans Narrow"/>
              <a:sym typeface="PT Sans Narrow"/>
            </a:endParaRPr>
          </a:p>
        </p:txBody>
      </p:sp>
      <p:sp>
        <p:nvSpPr>
          <p:cNvPr id="386" name="Google Shape;386;gc0993efa47_1_0"/>
          <p:cNvSpPr/>
          <p:nvPr/>
        </p:nvSpPr>
        <p:spPr>
          <a:xfrm>
            <a:off x="2031900" y="938204"/>
            <a:ext cx="10160100" cy="36600"/>
          </a:xfrm>
          <a:prstGeom prst="rect">
            <a:avLst/>
          </a:prstGeom>
          <a:solidFill>
            <a:srgbClr val="33CCC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387" name="Google Shape;387;gc0993efa47_1_0"/>
          <p:cNvSpPr txBox="1"/>
          <p:nvPr/>
        </p:nvSpPr>
        <p:spPr>
          <a:xfrm>
            <a:off x="1114425" y="1057538"/>
            <a:ext cx="82296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t/>
            </a:r>
            <a:endParaRPr b="1" i="0" sz="2000" u="sng" cap="none" strike="noStrike">
              <a:solidFill>
                <a:srgbClr val="000000"/>
              </a:solidFill>
              <a:latin typeface="Calibri"/>
              <a:ea typeface="Calibri"/>
              <a:cs typeface="Calibri"/>
              <a:sym typeface="Calibri"/>
            </a:endParaRPr>
          </a:p>
        </p:txBody>
      </p:sp>
      <p:pic>
        <p:nvPicPr>
          <p:cNvPr id="388" name="Google Shape;388;gc0993efa47_1_0"/>
          <p:cNvPicPr preferRelativeResize="0"/>
          <p:nvPr/>
        </p:nvPicPr>
        <p:blipFill rotWithShape="1">
          <a:blip r:embed="rId3">
            <a:alphaModFix/>
          </a:blip>
          <a:srcRect b="0" l="0" r="0" t="0"/>
          <a:stretch/>
        </p:blipFill>
        <p:spPr>
          <a:xfrm>
            <a:off x="1950000" y="1909300"/>
            <a:ext cx="7969950" cy="4205241"/>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sp>
        <p:nvSpPr>
          <p:cNvPr id="394" name="Google Shape;394;gc0993efa47_1_74"/>
          <p:cNvSpPr txBox="1"/>
          <p:nvPr/>
        </p:nvSpPr>
        <p:spPr>
          <a:xfrm>
            <a:off x="0" y="442925"/>
            <a:ext cx="10415700" cy="554100"/>
          </a:xfrm>
          <a:prstGeom prst="rect">
            <a:avLst/>
          </a:prstGeom>
          <a:noFill/>
          <a:ln>
            <a:noFill/>
          </a:ln>
        </p:spPr>
        <p:txBody>
          <a:bodyPr anchorCtr="0" anchor="t" bIns="91425" lIns="91425" spcFirstLastPara="1" rIns="91425" wrap="square" tIns="91425">
            <a:spAutoFit/>
          </a:bodyPr>
          <a:lstStyle/>
          <a:p>
            <a:pPr indent="-342891" lvl="0" marL="342891" marR="0" rtl="0" algn="l">
              <a:lnSpc>
                <a:spcPct val="100000"/>
              </a:lnSpc>
              <a:spcBef>
                <a:spcPts val="0"/>
              </a:spcBef>
              <a:spcAft>
                <a:spcPts val="0"/>
              </a:spcAft>
              <a:buClr>
                <a:srgbClr val="000000"/>
              </a:buClr>
              <a:buSzPts val="2400"/>
              <a:buFont typeface="Arial"/>
              <a:buNone/>
            </a:pPr>
            <a:r>
              <a:rPr b="1" i="0" lang="en-US" sz="2400" u="none" cap="none" strike="noStrike">
                <a:solidFill>
                  <a:schemeClr val="dk1"/>
                </a:solidFill>
                <a:latin typeface="PT Sans Narrow"/>
                <a:ea typeface="PT Sans Narrow"/>
                <a:cs typeface="PT Sans Narrow"/>
                <a:sym typeface="PT Sans Narrow"/>
              </a:rPr>
              <a:t>                                         </a:t>
            </a:r>
            <a:endParaRPr b="1" i="0" sz="2400" u="none" cap="none" strike="noStrike">
              <a:solidFill>
                <a:schemeClr val="dk1"/>
              </a:solidFill>
              <a:latin typeface="PT Sans Narrow"/>
              <a:ea typeface="PT Sans Narrow"/>
              <a:cs typeface="PT Sans Narrow"/>
              <a:sym typeface="PT Sans Narrow"/>
            </a:endParaRPr>
          </a:p>
        </p:txBody>
      </p:sp>
      <p:sp>
        <p:nvSpPr>
          <p:cNvPr id="395" name="Google Shape;395;gc0993efa47_1_74"/>
          <p:cNvSpPr txBox="1"/>
          <p:nvPr/>
        </p:nvSpPr>
        <p:spPr>
          <a:xfrm>
            <a:off x="0" y="414350"/>
            <a:ext cx="11658600" cy="1293000"/>
          </a:xfrm>
          <a:prstGeom prst="rect">
            <a:avLst/>
          </a:prstGeom>
          <a:noFill/>
          <a:ln>
            <a:noFill/>
          </a:ln>
        </p:spPr>
        <p:txBody>
          <a:bodyPr anchorCtr="0" anchor="t" bIns="91425" lIns="91425" spcFirstLastPara="1" rIns="91425" wrap="square" tIns="91425">
            <a:spAutoFit/>
          </a:bodyPr>
          <a:lstStyle/>
          <a:p>
            <a:pPr indent="-342891" lvl="0" marL="342891" marR="0" rtl="0" algn="l">
              <a:lnSpc>
                <a:spcPct val="100000"/>
              </a:lnSpc>
              <a:spcBef>
                <a:spcPts val="0"/>
              </a:spcBef>
              <a:spcAft>
                <a:spcPts val="0"/>
              </a:spcAft>
              <a:buClr>
                <a:srgbClr val="000000"/>
              </a:buClr>
              <a:buSzPts val="2400"/>
              <a:buFont typeface="Arial"/>
              <a:buNone/>
            </a:pPr>
            <a:r>
              <a:rPr b="1" i="0" lang="en-US" sz="2400" u="none" cap="none" strike="noStrike">
                <a:solidFill>
                  <a:schemeClr val="dk1"/>
                </a:solidFill>
                <a:latin typeface="PT Sans Narrow"/>
                <a:ea typeface="PT Sans Narrow"/>
                <a:cs typeface="PT Sans Narrow"/>
                <a:sym typeface="PT Sans Narrow"/>
              </a:rPr>
              <a:t>                                         Methodology proposed/implemented in the paper</a:t>
            </a:r>
            <a:endParaRPr b="1" i="0" sz="2400" u="none" cap="none" strike="noStrike">
              <a:solidFill>
                <a:schemeClr val="dk1"/>
              </a:solidFill>
              <a:latin typeface="PT Sans Narrow"/>
              <a:ea typeface="PT Sans Narrow"/>
              <a:cs typeface="PT Sans Narrow"/>
              <a:sym typeface="PT Sans Narrow"/>
            </a:endParaRPr>
          </a:p>
          <a:p>
            <a:pPr indent="-342891" lvl="0" marL="342891" marR="0" rtl="0" algn="l">
              <a:lnSpc>
                <a:spcPct val="100000"/>
              </a:lnSpc>
              <a:spcBef>
                <a:spcPts val="0"/>
              </a:spcBef>
              <a:spcAft>
                <a:spcPts val="0"/>
              </a:spcAft>
              <a:buClr>
                <a:srgbClr val="000000"/>
              </a:buClr>
              <a:buSzPts val="2400"/>
              <a:buFont typeface="Arial"/>
              <a:buNone/>
            </a:pPr>
            <a:r>
              <a:t/>
            </a:r>
            <a:endParaRPr b="1" i="0" sz="2400" u="none" cap="none" strike="noStrike">
              <a:solidFill>
                <a:schemeClr val="dk1"/>
              </a:solidFill>
              <a:latin typeface="PT Sans Narrow"/>
              <a:ea typeface="PT Sans Narrow"/>
              <a:cs typeface="PT Sans Narrow"/>
              <a:sym typeface="PT Sans Narrow"/>
            </a:endParaRPr>
          </a:p>
          <a:p>
            <a:pPr indent="-342891" lvl="0" marL="342891" marR="0" rtl="0" algn="l">
              <a:lnSpc>
                <a:spcPct val="100000"/>
              </a:lnSpc>
              <a:spcBef>
                <a:spcPts val="0"/>
              </a:spcBef>
              <a:spcAft>
                <a:spcPts val="0"/>
              </a:spcAft>
              <a:buClr>
                <a:srgbClr val="000000"/>
              </a:buClr>
              <a:buSzPts val="2400"/>
              <a:buFont typeface="Arial"/>
              <a:buNone/>
            </a:pPr>
            <a:r>
              <a:t/>
            </a:r>
            <a:endParaRPr b="1" i="0" sz="2400" u="none" cap="none" strike="noStrike">
              <a:solidFill>
                <a:schemeClr val="dk1"/>
              </a:solidFill>
              <a:latin typeface="PT Sans Narrow"/>
              <a:ea typeface="PT Sans Narrow"/>
              <a:cs typeface="PT Sans Narrow"/>
              <a:sym typeface="PT Sans Narrow"/>
            </a:endParaRPr>
          </a:p>
        </p:txBody>
      </p:sp>
      <p:sp>
        <p:nvSpPr>
          <p:cNvPr id="396" name="Google Shape;396;gc0993efa47_1_74"/>
          <p:cNvSpPr/>
          <p:nvPr/>
        </p:nvSpPr>
        <p:spPr>
          <a:xfrm>
            <a:off x="2031900" y="938204"/>
            <a:ext cx="10160100" cy="36600"/>
          </a:xfrm>
          <a:prstGeom prst="rect">
            <a:avLst/>
          </a:prstGeom>
          <a:solidFill>
            <a:srgbClr val="33CCC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397" name="Google Shape;397;gc0993efa47_1_74"/>
          <p:cNvSpPr txBox="1"/>
          <p:nvPr/>
        </p:nvSpPr>
        <p:spPr>
          <a:xfrm>
            <a:off x="1114425" y="1057538"/>
            <a:ext cx="82296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t/>
            </a:r>
            <a:endParaRPr b="1" i="0" sz="2000" u="sng" cap="none" strike="noStrike">
              <a:solidFill>
                <a:srgbClr val="000000"/>
              </a:solidFill>
              <a:latin typeface="Calibri"/>
              <a:ea typeface="Calibri"/>
              <a:cs typeface="Calibri"/>
              <a:sym typeface="Calibri"/>
            </a:endParaRPr>
          </a:p>
        </p:txBody>
      </p:sp>
      <p:sp>
        <p:nvSpPr>
          <p:cNvPr id="398" name="Google Shape;398;gc0993efa47_1_74"/>
          <p:cNvSpPr txBox="1"/>
          <p:nvPr/>
        </p:nvSpPr>
        <p:spPr>
          <a:xfrm>
            <a:off x="859325" y="1404650"/>
            <a:ext cx="10799400" cy="4540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Calibri"/>
                <a:ea typeface="Calibri"/>
                <a:cs typeface="Calibri"/>
                <a:sym typeface="Calibri"/>
              </a:rPr>
              <a:t>RESULTS:</a:t>
            </a:r>
            <a:endParaRPr b="0" i="0" sz="27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100"/>
              <a:buFont typeface="Arial"/>
              <a:buNone/>
            </a:pPr>
            <a:r>
              <a:rPr b="0" i="0" lang="en-US" sz="2200" u="none" cap="none" strike="noStrike">
                <a:solidFill>
                  <a:srgbClr val="000000"/>
                </a:solidFill>
                <a:latin typeface="Calibri"/>
                <a:ea typeface="Calibri"/>
                <a:cs typeface="Calibri"/>
                <a:sym typeface="Calibri"/>
              </a:rPr>
              <a:t>For supervised NMT, we work on five tasks of IWSLT datasets and two WMT datasets. Specifically, we achieve 36.11 BLEU score on IWSLT’14 German to- English translation, setting a new record on this task. We also work on two document-level translations of IWSLT, and further boost the BLEU score of German-to-English translation to 36.69.</a:t>
            </a:r>
            <a:endParaRPr b="0" i="0" sz="22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200"/>
              <a:buFont typeface="Arial"/>
              <a:buNone/>
            </a:pPr>
            <a:r>
              <a:rPr b="0" i="0" lang="en-US" sz="2200" u="none" cap="none" strike="noStrike">
                <a:solidFill>
                  <a:srgbClr val="000000"/>
                </a:solidFill>
                <a:latin typeface="Calibri"/>
                <a:ea typeface="Calibri"/>
                <a:cs typeface="Calibri"/>
                <a:sym typeface="Calibri"/>
              </a:rPr>
              <a:t>On WMT’14 datasets, we achieve 30.75 BLEU score on English-to-German translation and 43.78 on English-to-French translation, significantly better over the baselines. For semi-supervised NMT, boosted BLEU scores of WMT’16 Romanian-to-English translation with back translation , a classic semi-supervised algorithm, from 37.73 to 39.10, verify algorithm on unsupervised English-French and unsupervised English-Romanian translations and also achieve state-of-the-art results.</a:t>
            </a:r>
            <a:endParaRPr b="0" i="0" sz="22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100"/>
              <a:buFont typeface="Arial"/>
              <a:buNone/>
            </a:pPr>
            <a:r>
              <a:t/>
            </a:r>
            <a:endParaRPr b="0" i="0" sz="22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gbfde14b1a1_0_42"/>
          <p:cNvSpPr/>
          <p:nvPr/>
        </p:nvSpPr>
        <p:spPr>
          <a:xfrm>
            <a:off x="3577375" y="1463923"/>
            <a:ext cx="7271400" cy="54000"/>
          </a:xfrm>
          <a:prstGeom prst="rect">
            <a:avLst/>
          </a:prstGeom>
          <a:solidFill>
            <a:srgbClr val="33CCC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405" name="Google Shape;405;gbfde14b1a1_0_42"/>
          <p:cNvSpPr txBox="1"/>
          <p:nvPr/>
        </p:nvSpPr>
        <p:spPr>
          <a:xfrm>
            <a:off x="2289475" y="921975"/>
            <a:ext cx="8559300" cy="461700"/>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1000"/>
              </a:spcBef>
              <a:spcAft>
                <a:spcPts val="1000"/>
              </a:spcAft>
              <a:buClr>
                <a:srgbClr val="000000"/>
              </a:buClr>
              <a:buSzPts val="1100"/>
              <a:buFont typeface="Arial"/>
              <a:buNone/>
            </a:pPr>
            <a:r>
              <a:rPr b="1" i="0" lang="en-US" sz="2400" u="none" cap="none" strike="noStrike">
                <a:solidFill>
                  <a:schemeClr val="dk1"/>
                </a:solidFill>
                <a:latin typeface="Nunito"/>
                <a:ea typeface="Nunito"/>
                <a:cs typeface="Nunito"/>
                <a:sym typeface="Nunito"/>
              </a:rPr>
              <a:t>Merits and Demerits of the proposed method in the paper</a:t>
            </a:r>
            <a:endParaRPr b="0" i="0" sz="2400" u="none" cap="none" strike="noStrike">
              <a:solidFill>
                <a:srgbClr val="0000FF"/>
              </a:solidFill>
              <a:latin typeface="Nunito"/>
              <a:ea typeface="Nunito"/>
              <a:cs typeface="Nunito"/>
              <a:sym typeface="Nunito"/>
            </a:endParaRPr>
          </a:p>
        </p:txBody>
      </p:sp>
      <p:sp>
        <p:nvSpPr>
          <p:cNvPr id="406" name="Google Shape;406;gbfde14b1a1_0_42"/>
          <p:cNvSpPr txBox="1"/>
          <p:nvPr/>
        </p:nvSpPr>
        <p:spPr>
          <a:xfrm>
            <a:off x="441725" y="1730975"/>
            <a:ext cx="11072700" cy="4999800"/>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1000"/>
              </a:spcBef>
              <a:spcAft>
                <a:spcPts val="1000"/>
              </a:spcAft>
              <a:buClr>
                <a:srgbClr val="000000"/>
              </a:buClr>
              <a:buSzPts val="2400"/>
              <a:buFont typeface="Arial"/>
              <a:buNone/>
            </a:pPr>
            <a:r>
              <a:t/>
            </a:r>
            <a:endParaRPr b="1" i="0" sz="2400" u="none" cap="none" strike="noStrike">
              <a:solidFill>
                <a:schemeClr val="dk1"/>
              </a:solidFill>
              <a:latin typeface="Nunito"/>
              <a:ea typeface="Nunito"/>
              <a:cs typeface="Nunito"/>
              <a:sym typeface="Nunito"/>
            </a:endParaRPr>
          </a:p>
        </p:txBody>
      </p:sp>
      <p:sp>
        <p:nvSpPr>
          <p:cNvPr id="407" name="Google Shape;407;gbfde14b1a1_0_42"/>
          <p:cNvSpPr txBox="1"/>
          <p:nvPr/>
        </p:nvSpPr>
        <p:spPr>
          <a:xfrm>
            <a:off x="725925" y="1853000"/>
            <a:ext cx="10788600" cy="3909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200"/>
              <a:buFont typeface="Arial"/>
              <a:buNone/>
            </a:pPr>
            <a:r>
              <a:rPr b="0" i="0" lang="en-US" sz="2200" u="none" cap="none" strike="noStrike">
                <a:solidFill>
                  <a:srgbClr val="000000"/>
                </a:solidFill>
                <a:latin typeface="Calibri"/>
                <a:ea typeface="Calibri"/>
                <a:cs typeface="Calibri"/>
                <a:sym typeface="Calibri"/>
              </a:rPr>
              <a:t>MERITS</a:t>
            </a:r>
            <a:endParaRPr b="0" i="0" sz="22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200"/>
              <a:buFont typeface="Arial"/>
              <a:buNone/>
            </a:pPr>
            <a:r>
              <a:rPr b="0" i="0" lang="en-US" sz="2200" u="none" cap="none" strike="noStrike">
                <a:solidFill>
                  <a:srgbClr val="000000"/>
                </a:solidFill>
                <a:latin typeface="Calibri"/>
                <a:ea typeface="Calibri"/>
                <a:cs typeface="Calibri"/>
                <a:sym typeface="Calibri"/>
              </a:rPr>
              <a:t>-method works well for low-resource translations.</a:t>
            </a:r>
            <a:endParaRPr b="0" i="0" sz="22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200"/>
              <a:buFont typeface="Arial"/>
              <a:buNone/>
            </a:pPr>
            <a:r>
              <a:rPr b="0" i="0" lang="en-US" sz="2200" u="none" cap="none" strike="noStrike">
                <a:solidFill>
                  <a:srgbClr val="000000"/>
                </a:solidFill>
                <a:latin typeface="Calibri"/>
                <a:ea typeface="Calibri"/>
                <a:cs typeface="Calibri"/>
                <a:sym typeface="Calibri"/>
              </a:rPr>
              <a:t>-achieved state-of-the-art results on IWSLT’14 De-En translation, a widely investigated baseline in machine translation</a:t>
            </a:r>
            <a:endParaRPr b="0" i="0" sz="22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100"/>
              <a:buFont typeface="Arial"/>
              <a:buNone/>
            </a:pPr>
            <a:r>
              <a:rPr b="0" i="0" lang="en-US" sz="2200" u="none" cap="none" strike="noStrike">
                <a:solidFill>
                  <a:srgbClr val="000000"/>
                </a:solidFill>
                <a:latin typeface="Calibri"/>
                <a:ea typeface="Calibri"/>
                <a:cs typeface="Calibri"/>
                <a:sym typeface="Calibri"/>
              </a:rPr>
              <a:t>-also outperforms the well-designed model DynamicConv and a model obtained through neural architecture search </a:t>
            </a:r>
            <a:endParaRPr b="0" i="0" sz="22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100"/>
              <a:buFont typeface="Arial"/>
              <a:buNone/>
            </a:pPr>
            <a:r>
              <a:t/>
            </a:r>
            <a:endParaRPr b="0" i="0" sz="22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200"/>
              <a:buFont typeface="Arial"/>
              <a:buNone/>
            </a:pPr>
            <a:r>
              <a:rPr b="0" i="0" lang="en-US" sz="2200" u="none" cap="none" strike="noStrike">
                <a:solidFill>
                  <a:srgbClr val="000000"/>
                </a:solidFill>
                <a:latin typeface="Calibri"/>
                <a:ea typeface="Calibri"/>
                <a:cs typeface="Calibri"/>
                <a:sym typeface="Calibri"/>
              </a:rPr>
              <a:t>DEMERITS</a:t>
            </a:r>
            <a:endParaRPr b="0" i="0" sz="22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200"/>
              <a:buFont typeface="Arial"/>
              <a:buNone/>
            </a:pPr>
            <a:r>
              <a:rPr b="0" i="0" lang="en-US" sz="2200" u="none" cap="none" strike="noStrike">
                <a:solidFill>
                  <a:srgbClr val="000000"/>
                </a:solidFill>
                <a:latin typeface="Calibri"/>
                <a:ea typeface="Calibri"/>
                <a:cs typeface="Calibri"/>
                <a:sym typeface="Calibri"/>
              </a:rPr>
              <a:t>- slow inference process.</a:t>
            </a:r>
            <a:endParaRPr b="0" i="0" sz="22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100"/>
              <a:buFont typeface="Arial"/>
              <a:buNone/>
            </a:pPr>
            <a:r>
              <a:rPr b="0" i="0" lang="en-US" sz="2200" u="none" cap="none" strike="noStrike">
                <a:solidFill>
                  <a:srgbClr val="000000"/>
                </a:solidFill>
                <a:latin typeface="Calibri"/>
                <a:ea typeface="Calibri"/>
                <a:cs typeface="Calibri"/>
                <a:sym typeface="Calibri"/>
              </a:rPr>
              <a:t>- need to compress BERT-fused model into a light version </a:t>
            </a:r>
            <a:endParaRPr b="0" i="0" sz="22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Calibri"/>
              <a:ea typeface="Calibri"/>
              <a:cs typeface="Calibri"/>
              <a:sym typeface="Calibri"/>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gc0993efa47_1_11"/>
          <p:cNvSpPr/>
          <p:nvPr/>
        </p:nvSpPr>
        <p:spPr>
          <a:xfrm>
            <a:off x="2032000" y="1581154"/>
            <a:ext cx="10160100" cy="36600"/>
          </a:xfrm>
          <a:prstGeom prst="rect">
            <a:avLst/>
          </a:prstGeom>
          <a:solidFill>
            <a:srgbClr val="33CCC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414" name="Google Shape;414;gc0993efa47_1_11"/>
          <p:cNvSpPr txBox="1"/>
          <p:nvPr/>
        </p:nvSpPr>
        <p:spPr>
          <a:xfrm>
            <a:off x="314325" y="1871675"/>
            <a:ext cx="11544300" cy="4443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500"/>
              <a:buFont typeface="Arial"/>
              <a:buNone/>
            </a:pPr>
            <a:r>
              <a:rPr b="0" i="0" lang="en-US" sz="1600" u="none" cap="none" strike="noStrike">
                <a:solidFill>
                  <a:srgbClr val="000000"/>
                </a:solidFill>
                <a:latin typeface="Nunito"/>
                <a:ea typeface="Nunito"/>
                <a:cs typeface="Nunito"/>
                <a:sym typeface="Nunito"/>
              </a:rPr>
              <a:t>Paper 6:   </a:t>
            </a:r>
            <a:r>
              <a:rPr b="1" i="0" lang="en-US" sz="1800" u="none" cap="none" strike="noStrike">
                <a:solidFill>
                  <a:srgbClr val="000000"/>
                </a:solidFill>
                <a:latin typeface="Nunito"/>
                <a:ea typeface="Nunito"/>
                <a:cs typeface="Nunito"/>
                <a:sym typeface="Nunito"/>
              </a:rPr>
              <a:t>Improving the Transformer Translation Model with Document-Level Context</a:t>
            </a:r>
            <a:r>
              <a:rPr b="1" i="0" lang="en-US" sz="1600" u="none" cap="none" strike="noStrike">
                <a:solidFill>
                  <a:srgbClr val="000000"/>
                </a:solidFill>
                <a:latin typeface="Nunito"/>
                <a:ea typeface="Nunito"/>
                <a:cs typeface="Nunito"/>
                <a:sym typeface="Nunito"/>
              </a:rPr>
              <a:t>[6]</a:t>
            </a:r>
            <a:endParaRPr b="1" i="0" sz="1600" u="none" cap="none" strike="noStrike">
              <a:solidFill>
                <a:srgbClr val="000000"/>
              </a:solidFill>
              <a:latin typeface="Nunito"/>
              <a:ea typeface="Nunito"/>
              <a:cs typeface="Nunito"/>
              <a:sym typeface="Nunito"/>
            </a:endParaRPr>
          </a:p>
          <a:p>
            <a:pPr indent="0" lvl="0" marL="0" marR="0" rtl="0" algn="l">
              <a:lnSpc>
                <a:spcPct val="100000"/>
              </a:lnSpc>
              <a:spcBef>
                <a:spcPts val="0"/>
              </a:spcBef>
              <a:spcAft>
                <a:spcPts val="0"/>
              </a:spcAft>
              <a:buClr>
                <a:srgbClr val="000000"/>
              </a:buClr>
              <a:buSzPts val="1500"/>
              <a:buFont typeface="Arial"/>
              <a:buNone/>
            </a:pPr>
            <a:r>
              <a:t/>
            </a:r>
            <a:endParaRPr b="0" i="0" sz="1800" u="none" cap="none" strike="noStrike">
              <a:solidFill>
                <a:srgbClr val="000000"/>
              </a:solidFill>
              <a:latin typeface="Nunito"/>
              <a:ea typeface="Nunito"/>
              <a:cs typeface="Nunito"/>
              <a:sym typeface="Nunito"/>
            </a:endParaRPr>
          </a:p>
          <a:p>
            <a:pPr indent="0" lvl="0" marL="0" marR="0" rtl="0" algn="l">
              <a:lnSpc>
                <a:spcPct val="100000"/>
              </a:lnSpc>
              <a:spcBef>
                <a:spcPts val="0"/>
              </a:spcBef>
              <a:spcAft>
                <a:spcPts val="0"/>
              </a:spcAft>
              <a:buClr>
                <a:srgbClr val="000000"/>
              </a:buClr>
              <a:buSzPts val="1500"/>
              <a:buFont typeface="Arial"/>
              <a:buNone/>
            </a:pPr>
            <a:r>
              <a:t/>
            </a:r>
            <a:endParaRPr b="0" i="0" sz="2600" u="none" cap="none" strike="noStrike">
              <a:solidFill>
                <a:srgbClr val="000000"/>
              </a:solidFill>
              <a:latin typeface="Nunito"/>
              <a:ea typeface="Nunito"/>
              <a:cs typeface="Nunito"/>
              <a:sym typeface="Nunito"/>
            </a:endParaRPr>
          </a:p>
          <a:p>
            <a:pPr indent="0" lvl="0" marL="0" marR="0" rtl="0" algn="l">
              <a:lnSpc>
                <a:spcPct val="100000"/>
              </a:lnSpc>
              <a:spcBef>
                <a:spcPts val="1000"/>
              </a:spcBef>
              <a:spcAft>
                <a:spcPts val="0"/>
              </a:spcAft>
              <a:buClr>
                <a:srgbClr val="000000"/>
              </a:buClr>
              <a:buSzPts val="1500"/>
              <a:buFont typeface="Arial"/>
              <a:buNone/>
            </a:pPr>
            <a:r>
              <a:rPr b="0" i="0" lang="en-US" sz="1600" u="none" cap="none" strike="noStrike">
                <a:solidFill>
                  <a:srgbClr val="000000"/>
                </a:solidFill>
                <a:latin typeface="Nunito"/>
                <a:ea typeface="Nunito"/>
                <a:cs typeface="Nunito"/>
                <a:sym typeface="Nunito"/>
              </a:rPr>
              <a:t>Year of Publication: </a:t>
            </a:r>
            <a:r>
              <a:rPr b="0" i="0" lang="en-US" sz="2200" u="none" cap="none" strike="noStrike">
                <a:solidFill>
                  <a:srgbClr val="000000"/>
                </a:solidFill>
                <a:latin typeface="Nunito"/>
                <a:ea typeface="Nunito"/>
                <a:cs typeface="Nunito"/>
                <a:sym typeface="Nunito"/>
              </a:rPr>
              <a:t>2018</a:t>
            </a:r>
            <a:endParaRPr b="0" i="0" sz="2200" u="none" cap="none" strike="noStrike">
              <a:solidFill>
                <a:srgbClr val="000000"/>
              </a:solidFill>
              <a:latin typeface="Nunito"/>
              <a:ea typeface="Nunito"/>
              <a:cs typeface="Nunito"/>
              <a:sym typeface="Nunito"/>
            </a:endParaRPr>
          </a:p>
          <a:p>
            <a:pPr indent="0" lvl="0" marL="0" marR="0" rtl="0" algn="l">
              <a:lnSpc>
                <a:spcPct val="100000"/>
              </a:lnSpc>
              <a:spcBef>
                <a:spcPts val="1000"/>
              </a:spcBef>
              <a:spcAft>
                <a:spcPts val="0"/>
              </a:spcAft>
              <a:buClr>
                <a:srgbClr val="000000"/>
              </a:buClr>
              <a:buSzPts val="1500"/>
              <a:buFont typeface="Arial"/>
              <a:buNone/>
            </a:pPr>
            <a:r>
              <a:rPr b="0" i="0" lang="en-US" sz="1600" u="none" cap="none" strike="noStrike">
                <a:solidFill>
                  <a:srgbClr val="000000"/>
                </a:solidFill>
                <a:latin typeface="Nunito"/>
                <a:ea typeface="Nunito"/>
                <a:cs typeface="Nunito"/>
                <a:sym typeface="Nunito"/>
              </a:rPr>
              <a:t>Authors:Jiacheng Zhangy, Huanbo Luany, Maosong Suny, FeiFei Zhai,Jingfang Xu, Min Zhangx and Yang Liuyz</a:t>
            </a:r>
            <a:endParaRPr b="0" i="0" sz="1600" u="none" cap="none" strike="noStrike">
              <a:solidFill>
                <a:srgbClr val="000000"/>
              </a:solidFill>
              <a:latin typeface="Nunito"/>
              <a:ea typeface="Nunito"/>
              <a:cs typeface="Nunito"/>
              <a:sym typeface="Nunito"/>
            </a:endParaRPr>
          </a:p>
          <a:p>
            <a:pPr indent="0" lvl="0" marL="0" marR="0" rtl="0" algn="l">
              <a:lnSpc>
                <a:spcPct val="100000"/>
              </a:lnSpc>
              <a:spcBef>
                <a:spcPts val="1000"/>
              </a:spcBef>
              <a:spcAft>
                <a:spcPts val="0"/>
              </a:spcAft>
              <a:buClr>
                <a:srgbClr val="000000"/>
              </a:buClr>
              <a:buSzPts val="1500"/>
              <a:buFont typeface="Arial"/>
              <a:buNone/>
            </a:pPr>
            <a:r>
              <a:t/>
            </a:r>
            <a:endParaRPr b="0" i="0" sz="1600" u="none" cap="none" strike="noStrike">
              <a:solidFill>
                <a:srgbClr val="000000"/>
              </a:solidFill>
              <a:latin typeface="Nunito"/>
              <a:ea typeface="Nunito"/>
              <a:cs typeface="Nunito"/>
              <a:sym typeface="Nunito"/>
            </a:endParaRPr>
          </a:p>
          <a:p>
            <a:pPr indent="0" lvl="0" marL="0" marR="0" rtl="0" algn="l">
              <a:lnSpc>
                <a:spcPct val="100000"/>
              </a:lnSpc>
              <a:spcBef>
                <a:spcPts val="1000"/>
              </a:spcBef>
              <a:spcAft>
                <a:spcPts val="0"/>
              </a:spcAft>
              <a:buClr>
                <a:srgbClr val="000000"/>
              </a:buClr>
              <a:buSzPts val="1500"/>
              <a:buFont typeface="Arial"/>
              <a:buNone/>
            </a:pPr>
            <a:r>
              <a:rPr b="0" i="0" lang="en-US" sz="1600" u="none" cap="none" strike="noStrike">
                <a:solidFill>
                  <a:srgbClr val="000000"/>
                </a:solidFill>
                <a:latin typeface="Nunito"/>
                <a:ea typeface="Nunito"/>
                <a:cs typeface="Nunito"/>
                <a:sym typeface="Nunito"/>
              </a:rPr>
              <a:t>Data: (Chinese-Eng) NIST 2006 dataset as the development set and the NIST 2002, 2003, 2004, 2005, 2008 datasets</a:t>
            </a:r>
            <a:endParaRPr b="0" i="0" sz="1600" u="none" cap="none" strike="noStrike">
              <a:solidFill>
                <a:srgbClr val="000000"/>
              </a:solidFill>
              <a:latin typeface="Nunito"/>
              <a:ea typeface="Nunito"/>
              <a:cs typeface="Nunito"/>
              <a:sym typeface="Nunito"/>
            </a:endParaRPr>
          </a:p>
          <a:p>
            <a:pPr indent="0" lvl="0" marL="0" marR="0" rtl="0" algn="l">
              <a:lnSpc>
                <a:spcPct val="100000"/>
              </a:lnSpc>
              <a:spcBef>
                <a:spcPts val="1000"/>
              </a:spcBef>
              <a:spcAft>
                <a:spcPts val="0"/>
              </a:spcAft>
              <a:buClr>
                <a:srgbClr val="000000"/>
              </a:buClr>
              <a:buSzPts val="1500"/>
              <a:buFont typeface="Arial"/>
              <a:buNone/>
            </a:pPr>
            <a:r>
              <a:rPr b="0" i="0" lang="en-US" sz="1600" u="none" cap="none" strike="noStrike">
                <a:solidFill>
                  <a:srgbClr val="000000"/>
                </a:solidFill>
                <a:latin typeface="Nunito"/>
                <a:ea typeface="Nunito"/>
                <a:cs typeface="Nunito"/>
                <a:sym typeface="Nunito"/>
              </a:rPr>
              <a:t>(French-Eng)IWSLT 2010 development and test sets</a:t>
            </a:r>
            <a:endParaRPr b="0" i="0" sz="1600" u="none" cap="none" strike="noStrike">
              <a:solidFill>
                <a:srgbClr val="000000"/>
              </a:solidFill>
              <a:latin typeface="Nunito"/>
              <a:ea typeface="Nunito"/>
              <a:cs typeface="Nunito"/>
              <a:sym typeface="Nunito"/>
            </a:endParaRPr>
          </a:p>
          <a:p>
            <a:pPr indent="0" lvl="0" marL="0" marR="0" rtl="0" algn="l">
              <a:lnSpc>
                <a:spcPct val="100000"/>
              </a:lnSpc>
              <a:spcBef>
                <a:spcPts val="1000"/>
              </a:spcBef>
              <a:spcAft>
                <a:spcPts val="0"/>
              </a:spcAft>
              <a:buClr>
                <a:srgbClr val="000000"/>
              </a:buClr>
              <a:buSzPts val="1500"/>
              <a:buFont typeface="Arial"/>
              <a:buNone/>
            </a:pPr>
            <a:r>
              <a:t/>
            </a:r>
            <a:endParaRPr b="0" i="0" sz="1600" u="none" cap="none" strike="noStrike">
              <a:solidFill>
                <a:srgbClr val="000000"/>
              </a:solidFill>
              <a:latin typeface="Nunito"/>
              <a:ea typeface="Nunito"/>
              <a:cs typeface="Nunito"/>
              <a:sym typeface="Nunito"/>
            </a:endParaRPr>
          </a:p>
          <a:p>
            <a:pPr indent="0" lvl="0" marL="0" marR="0" rtl="0" algn="l">
              <a:lnSpc>
                <a:spcPct val="100000"/>
              </a:lnSpc>
              <a:spcBef>
                <a:spcPts val="1000"/>
              </a:spcBef>
              <a:spcAft>
                <a:spcPts val="0"/>
              </a:spcAft>
              <a:buClr>
                <a:srgbClr val="000000"/>
              </a:buClr>
              <a:buSzPts val="1500"/>
              <a:buFont typeface="Arial"/>
              <a:buNone/>
            </a:pPr>
            <a:r>
              <a:rPr b="0" i="0" lang="en-US" sz="1600" u="none" cap="none" strike="noStrike">
                <a:solidFill>
                  <a:srgbClr val="000000"/>
                </a:solidFill>
                <a:latin typeface="Nunito"/>
                <a:ea typeface="Nunito"/>
                <a:cs typeface="Nunito"/>
                <a:sym typeface="Nunito"/>
              </a:rPr>
              <a:t>Summary:</a:t>
            </a:r>
            <a:r>
              <a:rPr b="1" i="0" lang="en-US" sz="1600" u="none" cap="none" strike="noStrike">
                <a:solidFill>
                  <a:srgbClr val="000000"/>
                </a:solidFill>
                <a:latin typeface="Nunito"/>
                <a:ea typeface="Nunito"/>
                <a:cs typeface="Nunito"/>
                <a:sym typeface="Nunito"/>
              </a:rPr>
              <a:t> Extend the Transformer model to take advantage of document level context. The basic idea is to use multihead</a:t>
            </a:r>
            <a:endParaRPr b="1" i="0" sz="1600" u="none" cap="none" strike="noStrike">
              <a:solidFill>
                <a:srgbClr val="000000"/>
              </a:solidFill>
              <a:latin typeface="Nunito"/>
              <a:ea typeface="Nunito"/>
              <a:cs typeface="Nunito"/>
              <a:sym typeface="Nunito"/>
            </a:endParaRPr>
          </a:p>
          <a:p>
            <a:pPr indent="0" lvl="0" marL="0" marR="0" rtl="0" algn="l">
              <a:lnSpc>
                <a:spcPct val="100000"/>
              </a:lnSpc>
              <a:spcBef>
                <a:spcPts val="1000"/>
              </a:spcBef>
              <a:spcAft>
                <a:spcPts val="0"/>
              </a:spcAft>
              <a:buClr>
                <a:srgbClr val="000000"/>
              </a:buClr>
              <a:buSzPts val="1500"/>
              <a:buFont typeface="Arial"/>
              <a:buNone/>
            </a:pPr>
            <a:r>
              <a:rPr b="1" i="0" lang="en-US" sz="1600" u="none" cap="none" strike="noStrike">
                <a:solidFill>
                  <a:srgbClr val="000000"/>
                </a:solidFill>
                <a:latin typeface="Nunito"/>
                <a:ea typeface="Nunito"/>
                <a:cs typeface="Nunito"/>
                <a:sym typeface="Nunito"/>
              </a:rPr>
              <a:t>self-attention to compute the representation of document-level context, which is then incorporated into the encoder and</a:t>
            </a:r>
            <a:endParaRPr b="1" i="0" sz="1600" u="none" cap="none" strike="noStrike">
              <a:solidFill>
                <a:srgbClr val="000000"/>
              </a:solidFill>
              <a:latin typeface="Nunito"/>
              <a:ea typeface="Nunito"/>
              <a:cs typeface="Nunito"/>
              <a:sym typeface="Nunito"/>
            </a:endParaRPr>
          </a:p>
          <a:p>
            <a:pPr indent="0" lvl="0" marL="0" marR="0" rtl="0" algn="l">
              <a:lnSpc>
                <a:spcPct val="100000"/>
              </a:lnSpc>
              <a:spcBef>
                <a:spcPts val="1000"/>
              </a:spcBef>
              <a:spcAft>
                <a:spcPts val="0"/>
              </a:spcAft>
              <a:buClr>
                <a:srgbClr val="000000"/>
              </a:buClr>
              <a:buSzPts val="1500"/>
              <a:buFont typeface="Arial"/>
              <a:buNone/>
            </a:pPr>
            <a:r>
              <a:rPr b="1" i="0" lang="en-US" sz="1600" u="none" cap="none" strike="noStrike">
                <a:solidFill>
                  <a:srgbClr val="000000"/>
                </a:solidFill>
                <a:latin typeface="Nunito"/>
                <a:ea typeface="Nunito"/>
                <a:cs typeface="Nunito"/>
                <a:sym typeface="Nunito"/>
              </a:rPr>
              <a:t>decoder using multi-head attention.</a:t>
            </a:r>
            <a:endParaRPr b="1" i="0" sz="1600" u="none" cap="none" strike="noStrike">
              <a:solidFill>
                <a:srgbClr val="000000"/>
              </a:solidFill>
              <a:latin typeface="Nunito"/>
              <a:ea typeface="Nunito"/>
              <a:cs typeface="Nunito"/>
              <a:sym typeface="Nunito"/>
            </a:endParaRPr>
          </a:p>
          <a:p>
            <a:pPr indent="0" lvl="0" marL="0" marR="0" rtl="0" algn="l">
              <a:lnSpc>
                <a:spcPct val="100000"/>
              </a:lnSpc>
              <a:spcBef>
                <a:spcPts val="1000"/>
              </a:spcBef>
              <a:spcAft>
                <a:spcPts val="0"/>
              </a:spcAft>
              <a:buClr>
                <a:srgbClr val="000000"/>
              </a:buClr>
              <a:buSzPts val="1500"/>
              <a:buFont typeface="Arial"/>
              <a:buNone/>
            </a:pPr>
            <a:r>
              <a:t/>
            </a:r>
            <a:endParaRPr b="1" i="0" sz="2000" u="none" cap="none" strike="noStrike">
              <a:solidFill>
                <a:srgbClr val="000000"/>
              </a:solidFill>
              <a:latin typeface="Calibri"/>
              <a:ea typeface="Calibri"/>
              <a:cs typeface="Calibri"/>
              <a:sym typeface="Calibri"/>
            </a:endParaRPr>
          </a:p>
          <a:p>
            <a:pPr indent="-190500" lvl="0" marL="685791" marR="0" rtl="0" algn="just">
              <a:lnSpc>
                <a:spcPct val="100000"/>
              </a:lnSpc>
              <a:spcBef>
                <a:spcPts val="480"/>
              </a:spcBef>
              <a:spcAft>
                <a:spcPts val="0"/>
              </a:spcAft>
              <a:buClr>
                <a:schemeClr val="dk1"/>
              </a:buClr>
              <a:buSzPts val="2400"/>
              <a:buFont typeface="Arial"/>
              <a:buNone/>
            </a:pPr>
            <a:r>
              <a:t/>
            </a:r>
            <a:endParaRPr b="0" i="0" sz="2000" u="none" cap="none" strike="noStrike">
              <a:solidFill>
                <a:srgbClr val="0000FF"/>
              </a:solidFill>
              <a:latin typeface="Calibri"/>
              <a:ea typeface="Calibri"/>
              <a:cs typeface="Calibri"/>
              <a:sym typeface="Calibri"/>
            </a:endParaRPr>
          </a:p>
        </p:txBody>
      </p:sp>
      <p:sp>
        <p:nvSpPr>
          <p:cNvPr id="415" name="Google Shape;415;gc0993efa47_1_11"/>
          <p:cNvSpPr txBox="1"/>
          <p:nvPr/>
        </p:nvSpPr>
        <p:spPr>
          <a:xfrm>
            <a:off x="941100" y="1070250"/>
            <a:ext cx="10462200" cy="5109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200"/>
              <a:buFont typeface="Arial"/>
              <a:buNone/>
            </a:pPr>
            <a:r>
              <a:rPr b="1" i="0" lang="en-US" sz="2200" u="none" cap="none" strike="noStrike">
                <a:solidFill>
                  <a:srgbClr val="000000"/>
                </a:solidFill>
                <a:latin typeface="PT Sans Narrow"/>
                <a:ea typeface="PT Sans Narrow"/>
                <a:cs typeface="PT Sans Narrow"/>
                <a:sym typeface="PT Sans Narrow"/>
              </a:rPr>
              <a:t>Works focused on improving the </a:t>
            </a:r>
            <a:r>
              <a:rPr b="1" i="0" lang="en-US" sz="2200" u="none" cap="none" strike="noStrike">
                <a:solidFill>
                  <a:srgbClr val="1C3678"/>
                </a:solidFill>
                <a:latin typeface="PT Sans Narrow"/>
                <a:ea typeface="PT Sans Narrow"/>
                <a:cs typeface="PT Sans Narrow"/>
                <a:sym typeface="PT Sans Narrow"/>
              </a:rPr>
              <a:t>analysis</a:t>
            </a:r>
            <a:r>
              <a:rPr b="1" i="0" lang="en-US" sz="2200" u="none" cap="none" strike="noStrike">
                <a:solidFill>
                  <a:srgbClr val="000000"/>
                </a:solidFill>
                <a:latin typeface="PT Sans Narrow"/>
                <a:ea typeface="PT Sans Narrow"/>
                <a:cs typeface="PT Sans Narrow"/>
                <a:sym typeface="PT Sans Narrow"/>
              </a:rPr>
              <a:t> on the given </a:t>
            </a:r>
            <a:r>
              <a:rPr b="1" i="0" lang="en-US" sz="2500" u="none" cap="none" strike="noStrike">
                <a:solidFill>
                  <a:srgbClr val="1A9988"/>
                </a:solidFill>
                <a:latin typeface="PT Sans Narrow"/>
                <a:ea typeface="PT Sans Narrow"/>
                <a:cs typeface="PT Sans Narrow"/>
                <a:sym typeface="PT Sans Narrow"/>
              </a:rPr>
              <a:t>------</a:t>
            </a:r>
            <a:r>
              <a:rPr b="1" i="0" lang="en-US" sz="2200" u="none" cap="none" strike="noStrike">
                <a:solidFill>
                  <a:srgbClr val="000000"/>
                </a:solidFill>
                <a:latin typeface="PT Sans Narrow"/>
                <a:ea typeface="PT Sans Narrow"/>
                <a:cs typeface="PT Sans Narrow"/>
                <a:sym typeface="PT Sans Narrow"/>
              </a:rPr>
              <a:t>to get better results.</a:t>
            </a:r>
            <a:endParaRPr b="0" i="0" sz="2400" u="sng" cap="none" strike="noStrike">
              <a:solidFill>
                <a:srgbClr val="0000FF"/>
              </a:solidFill>
              <a:latin typeface="Nunito"/>
              <a:ea typeface="Nunito"/>
              <a:cs typeface="Nunito"/>
              <a:sym typeface="Nunito"/>
            </a:endParaRPr>
          </a:p>
          <a:p>
            <a:pPr indent="0" lvl="0" marL="457200" marR="0" rtl="0" algn="just">
              <a:lnSpc>
                <a:spcPct val="100000"/>
              </a:lnSpc>
              <a:spcBef>
                <a:spcPts val="1000"/>
              </a:spcBef>
              <a:spcAft>
                <a:spcPts val="1000"/>
              </a:spcAft>
              <a:buClr>
                <a:srgbClr val="000000"/>
              </a:buClr>
              <a:buSzPts val="1100"/>
              <a:buFont typeface="Arial"/>
              <a:buNone/>
            </a:pPr>
            <a:r>
              <a:t/>
            </a:r>
            <a:endParaRPr b="0" i="0" sz="1500" u="none" cap="none" strike="noStrike">
              <a:solidFill>
                <a:srgbClr val="0000FF"/>
              </a:solidFill>
              <a:latin typeface="Nunito"/>
              <a:ea typeface="Nunito"/>
              <a:cs typeface="Nunito"/>
              <a:sym typeface="Nuni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4"/>
          <p:cNvSpPr/>
          <p:nvPr/>
        </p:nvSpPr>
        <p:spPr>
          <a:xfrm>
            <a:off x="3048000" y="1390380"/>
            <a:ext cx="7620000" cy="36600"/>
          </a:xfrm>
          <a:prstGeom prst="rect">
            <a:avLst/>
          </a:prstGeom>
          <a:solidFill>
            <a:srgbClr val="33CCC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04" name="Google Shape;104;p4"/>
          <p:cNvSpPr txBox="1"/>
          <p:nvPr/>
        </p:nvSpPr>
        <p:spPr>
          <a:xfrm>
            <a:off x="4191000" y="928677"/>
            <a:ext cx="6477000" cy="461700"/>
          </a:xfrm>
          <a:prstGeom prst="rect">
            <a:avLst/>
          </a:prstGeom>
          <a:noFill/>
          <a:ln>
            <a:noFill/>
          </a:ln>
        </p:spPr>
        <p:txBody>
          <a:bodyPr anchorCtr="0" anchor="t" bIns="45700" lIns="91425" spcFirstLastPara="1" rIns="91425" wrap="square" tIns="45700">
            <a:spAutoFit/>
          </a:bodyPr>
          <a:lstStyle/>
          <a:p>
            <a:pPr indent="-342891" lvl="0" marL="342891" marR="0" rtl="0" algn="r">
              <a:lnSpc>
                <a:spcPct val="100000"/>
              </a:lnSpc>
              <a:spcBef>
                <a:spcPts val="0"/>
              </a:spcBef>
              <a:spcAft>
                <a:spcPts val="0"/>
              </a:spcAft>
              <a:buClr>
                <a:srgbClr val="000000"/>
              </a:buClr>
              <a:buSzPts val="2400"/>
              <a:buFont typeface="Arial"/>
              <a:buNone/>
            </a:pPr>
            <a:r>
              <a:rPr b="1" i="0" lang="en-US" sz="2400" u="none" cap="none" strike="noStrike">
                <a:solidFill>
                  <a:schemeClr val="dk1"/>
                </a:solidFill>
                <a:latin typeface="PT Sans Narrow"/>
                <a:ea typeface="PT Sans Narrow"/>
                <a:cs typeface="PT Sans Narrow"/>
                <a:sym typeface="PT Sans Narrow"/>
              </a:rPr>
              <a:t>Abstract </a:t>
            </a:r>
            <a:endParaRPr b="1" i="0" sz="2400" u="none" cap="none" strike="noStrike">
              <a:solidFill>
                <a:schemeClr val="dk1"/>
              </a:solidFill>
              <a:latin typeface="PT Sans Narrow"/>
              <a:ea typeface="PT Sans Narrow"/>
              <a:cs typeface="PT Sans Narrow"/>
              <a:sym typeface="PT Sans Narrow"/>
            </a:endParaRPr>
          </a:p>
        </p:txBody>
      </p:sp>
      <p:sp>
        <p:nvSpPr>
          <p:cNvPr id="105" name="Google Shape;105;p4"/>
          <p:cNvSpPr txBox="1"/>
          <p:nvPr/>
        </p:nvSpPr>
        <p:spPr>
          <a:xfrm>
            <a:off x="771525" y="1628775"/>
            <a:ext cx="10072500" cy="4743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100"/>
              <a:buFont typeface="Arial"/>
              <a:buNone/>
            </a:pPr>
            <a:r>
              <a:rPr b="1" i="0" lang="en-US" sz="2100" u="none" cap="none" strike="noStrike">
                <a:solidFill>
                  <a:schemeClr val="dk1"/>
                </a:solidFill>
                <a:latin typeface="Times New Roman"/>
                <a:ea typeface="Times New Roman"/>
                <a:cs typeface="Times New Roman"/>
                <a:sym typeface="Times New Roman"/>
              </a:rPr>
              <a:t>Kannada Language</a:t>
            </a:r>
            <a:r>
              <a:rPr b="0" i="0" lang="en-US" sz="2100" u="none" cap="none" strike="noStrike">
                <a:solidFill>
                  <a:schemeClr val="dk1"/>
                </a:solidFill>
                <a:latin typeface="Times New Roman"/>
                <a:ea typeface="Times New Roman"/>
                <a:cs typeface="Times New Roman"/>
                <a:sym typeface="Times New Roman"/>
              </a:rPr>
              <a:t> </a:t>
            </a:r>
            <a:r>
              <a:rPr b="0" i="0" lang="en-US" sz="2200" u="none" cap="none" strike="noStrike">
                <a:solidFill>
                  <a:schemeClr val="dk1"/>
                </a:solidFill>
                <a:latin typeface="Times New Roman"/>
                <a:ea typeface="Times New Roman"/>
                <a:cs typeface="Times New Roman"/>
                <a:sym typeface="Times New Roman"/>
              </a:rPr>
              <a:t>being the major Dravidian languages of India and it has 25th place in most spoken language in the world. For low resource languages like kannada the translation is not much explored, still translation models uses the statistical approaches, rule-based approach, example-based approach, phrase based approach etc. But there is lot of advancement in the field for machine translation like using the neural machine translation, transformers like BERT model that makes the translation more efficient and accurate which is explored in other languages .</a:t>
            </a:r>
            <a:endParaRPr b="0" i="0" sz="22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1100"/>
              <a:buFont typeface="Arial"/>
              <a:buNone/>
            </a:pPr>
            <a:r>
              <a:t/>
            </a:r>
            <a:endParaRPr b="0" i="0" sz="21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1100"/>
              <a:buFont typeface="Arial"/>
              <a:buNone/>
            </a:pPr>
            <a:r>
              <a:rPr b="0" i="0" lang="en-US" sz="2100" u="none" cap="none" strike="noStrike">
                <a:solidFill>
                  <a:schemeClr val="dk1"/>
                </a:solidFill>
                <a:latin typeface="Times New Roman"/>
                <a:ea typeface="Times New Roman"/>
                <a:cs typeface="Times New Roman"/>
                <a:sym typeface="Times New Roman"/>
              </a:rPr>
              <a:t>Therefore the aim of our project is to  deals with sentence translation from english to Kannada using neural networks. </a:t>
            </a:r>
            <a:endParaRPr b="0" i="0" sz="2100" u="none" cap="none" strike="noStrike">
              <a:solidFill>
                <a:schemeClr val="dk1"/>
              </a:solidFill>
              <a:latin typeface="Times New Roman"/>
              <a:ea typeface="Times New Roman"/>
              <a:cs typeface="Times New Roman"/>
              <a:sym typeface="Times New Roman"/>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sp>
        <p:nvSpPr>
          <p:cNvPr id="421" name="Google Shape;421;gc0993efa47_1_18"/>
          <p:cNvSpPr txBox="1"/>
          <p:nvPr/>
        </p:nvSpPr>
        <p:spPr>
          <a:xfrm>
            <a:off x="144625" y="861000"/>
            <a:ext cx="9903900" cy="548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1" i="0" lang="en-US" sz="2400" u="none" cap="none" strike="noStrike">
                <a:solidFill>
                  <a:schemeClr val="dk1"/>
                </a:solidFill>
                <a:latin typeface="PT Sans Narrow"/>
                <a:ea typeface="PT Sans Narrow"/>
                <a:cs typeface="PT Sans Narrow"/>
                <a:sym typeface="PT Sans Narrow"/>
              </a:rPr>
              <a:t>Dataset</a:t>
            </a:r>
            <a:endParaRPr b="1" i="0" sz="2400" u="none" cap="none" strike="noStrike">
              <a:solidFill>
                <a:schemeClr val="dk1"/>
              </a:solidFill>
              <a:latin typeface="PT Sans Narrow"/>
              <a:ea typeface="PT Sans Narrow"/>
              <a:cs typeface="PT Sans Narrow"/>
              <a:sym typeface="PT Sans Narrow"/>
            </a:endParaRPr>
          </a:p>
          <a:p>
            <a:pPr indent="0" lvl="0" marL="0" marR="0" rtl="0" algn="l">
              <a:lnSpc>
                <a:spcPct val="100000"/>
              </a:lnSpc>
              <a:spcBef>
                <a:spcPts val="0"/>
              </a:spcBef>
              <a:spcAft>
                <a:spcPts val="0"/>
              </a:spcAft>
              <a:buClr>
                <a:schemeClr val="dk1"/>
              </a:buClr>
              <a:buSzPts val="1100"/>
              <a:buFont typeface="Arial"/>
              <a:buNone/>
            </a:pPr>
            <a:r>
              <a:t/>
            </a:r>
            <a:endParaRPr b="1" i="0" sz="2400" u="none" cap="none" strike="noStrike">
              <a:solidFill>
                <a:schemeClr val="dk1"/>
              </a:solidFill>
              <a:latin typeface="PT Sans Narrow"/>
              <a:ea typeface="PT Sans Narrow"/>
              <a:cs typeface="PT Sans Narrow"/>
              <a:sym typeface="PT Sans Narrow"/>
            </a:endParaRPr>
          </a:p>
          <a:p>
            <a:pPr indent="0" lvl="0" marL="0" marR="0" rtl="0" algn="l">
              <a:lnSpc>
                <a:spcPct val="100000"/>
              </a:lnSpc>
              <a:spcBef>
                <a:spcPts val="0"/>
              </a:spcBef>
              <a:spcAft>
                <a:spcPts val="0"/>
              </a:spcAft>
              <a:buClr>
                <a:schemeClr val="dk1"/>
              </a:buClr>
              <a:buSzPts val="1100"/>
              <a:buFont typeface="Arial"/>
              <a:buNone/>
            </a:pPr>
            <a:r>
              <a:rPr b="1" i="0" lang="en-US" sz="2300" u="none" cap="none" strike="noStrike">
                <a:solidFill>
                  <a:schemeClr val="dk1"/>
                </a:solidFill>
                <a:latin typeface="PT Sans Narrow"/>
                <a:ea typeface="PT Sans Narrow"/>
                <a:cs typeface="PT Sans Narrow"/>
                <a:sym typeface="PT Sans Narrow"/>
              </a:rPr>
              <a:t>Chinese-English translation task</a:t>
            </a:r>
            <a:r>
              <a:rPr b="0" i="0" lang="en-US" sz="2300" u="none" cap="none" strike="noStrike">
                <a:solidFill>
                  <a:schemeClr val="dk1"/>
                </a:solidFill>
                <a:latin typeface="PT Sans Narrow"/>
                <a:ea typeface="PT Sans Narrow"/>
                <a:cs typeface="PT Sans Narrow"/>
                <a:sym typeface="PT Sans Narrow"/>
              </a:rPr>
              <a:t>: the training set contains 2M Chinese-English sentence pairs with 54.8M Chinese words and 60.8M English words. 3 The document-level parallel corpus is a subset of the full training set, including 41K documents with 940K sentence pairs. On average, each document in the training set contains 22.9 sentences. We use the NIST 2006 dataset as the development set and the NIST 2002, 2003, 2004, 2005, 2008 datasets as test sets. The development and test sets contain 588 documents with 5,833 sentences. On average, each document contains 9.9 sentences.</a:t>
            </a:r>
            <a:endParaRPr b="0" i="0" sz="2300" u="none" cap="none" strike="noStrike">
              <a:solidFill>
                <a:schemeClr val="dk1"/>
              </a:solidFill>
              <a:latin typeface="PT Sans Narrow"/>
              <a:ea typeface="PT Sans Narrow"/>
              <a:cs typeface="PT Sans Narrow"/>
              <a:sym typeface="PT Sans Narrow"/>
            </a:endParaRPr>
          </a:p>
          <a:p>
            <a:pPr indent="0" lvl="0" marL="0" marR="0" rtl="0" algn="l">
              <a:lnSpc>
                <a:spcPct val="100000"/>
              </a:lnSpc>
              <a:spcBef>
                <a:spcPts val="0"/>
              </a:spcBef>
              <a:spcAft>
                <a:spcPts val="0"/>
              </a:spcAft>
              <a:buClr>
                <a:schemeClr val="dk1"/>
              </a:buClr>
              <a:buSzPts val="1100"/>
              <a:buFont typeface="Arial"/>
              <a:buNone/>
            </a:pPr>
            <a:r>
              <a:t/>
            </a:r>
            <a:endParaRPr b="0" i="0" sz="2300" u="none" cap="none" strike="noStrike">
              <a:solidFill>
                <a:schemeClr val="dk1"/>
              </a:solidFill>
              <a:latin typeface="PT Sans Narrow"/>
              <a:ea typeface="PT Sans Narrow"/>
              <a:cs typeface="PT Sans Narrow"/>
              <a:sym typeface="PT Sans Narrow"/>
            </a:endParaRPr>
          </a:p>
          <a:p>
            <a:pPr indent="0" lvl="0" marL="0" marR="0" rtl="0" algn="l">
              <a:lnSpc>
                <a:spcPct val="100000"/>
              </a:lnSpc>
              <a:spcBef>
                <a:spcPts val="0"/>
              </a:spcBef>
              <a:spcAft>
                <a:spcPts val="0"/>
              </a:spcAft>
              <a:buClr>
                <a:schemeClr val="dk1"/>
              </a:buClr>
              <a:buSzPts val="1100"/>
              <a:buFont typeface="Arial"/>
              <a:buNone/>
            </a:pPr>
            <a:r>
              <a:rPr b="1" i="0" lang="en-US" sz="2300" u="none" cap="none" strike="noStrike">
                <a:solidFill>
                  <a:schemeClr val="dk1"/>
                </a:solidFill>
                <a:latin typeface="PT Sans Narrow"/>
                <a:ea typeface="PT Sans Narrow"/>
                <a:cs typeface="PT Sans Narrow"/>
                <a:sym typeface="PT Sans Narrow"/>
              </a:rPr>
              <a:t>French-English translation task</a:t>
            </a:r>
            <a:r>
              <a:rPr b="0" i="0" lang="en-US" sz="2300" u="none" cap="none" strike="noStrike">
                <a:solidFill>
                  <a:schemeClr val="dk1"/>
                </a:solidFill>
                <a:latin typeface="PT Sans Narrow"/>
                <a:ea typeface="PT Sans Narrow"/>
                <a:cs typeface="PT Sans Narrow"/>
                <a:sym typeface="PT Sans Narrow"/>
              </a:rPr>
              <a:t>: IWSLT bilingual training data which contains 1,824 documents with 220K sentence pairs as training set. For development and testing, we use the IWSLT 2010 development and test sets, which contains 8 documents with 887 sentence pairs and 11 documents with 1,664 sentence pairs respectively. The evaluation metric for both tasks is case-insensitive BLEU score as calculated by the multi-bleu.perl script.</a:t>
            </a:r>
            <a:endParaRPr b="0" i="0" sz="2300" u="none" cap="none" strike="noStrike">
              <a:solidFill>
                <a:schemeClr val="dk1"/>
              </a:solidFill>
              <a:latin typeface="PT Sans Narrow"/>
              <a:ea typeface="PT Sans Narrow"/>
              <a:cs typeface="PT Sans Narrow"/>
              <a:sym typeface="PT Sans Narrow"/>
            </a:endParaRPr>
          </a:p>
          <a:p>
            <a:pPr indent="0" lvl="0" marL="0" marR="0" rtl="0" algn="l">
              <a:lnSpc>
                <a:spcPct val="100000"/>
              </a:lnSpc>
              <a:spcBef>
                <a:spcPts val="0"/>
              </a:spcBef>
              <a:spcAft>
                <a:spcPts val="0"/>
              </a:spcAft>
              <a:buClr>
                <a:schemeClr val="dk1"/>
              </a:buClr>
              <a:buSzPts val="1100"/>
              <a:buFont typeface="Arial"/>
              <a:buNone/>
            </a:pPr>
            <a:r>
              <a:t/>
            </a:r>
            <a:endParaRPr b="1" i="0" sz="2400" u="none" cap="none" strike="noStrike">
              <a:solidFill>
                <a:schemeClr val="dk1"/>
              </a:solidFill>
              <a:latin typeface="PT Sans Narrow"/>
              <a:ea typeface="PT Sans Narrow"/>
              <a:cs typeface="PT Sans Narrow"/>
              <a:sym typeface="PT Sans Narrow"/>
            </a:endParaRPr>
          </a:p>
          <a:p>
            <a:pPr indent="0" lvl="0" marL="0" marR="0" rtl="0" algn="l">
              <a:lnSpc>
                <a:spcPct val="100000"/>
              </a:lnSpc>
              <a:spcBef>
                <a:spcPts val="0"/>
              </a:spcBef>
              <a:spcAft>
                <a:spcPts val="0"/>
              </a:spcAft>
              <a:buClr>
                <a:schemeClr val="dk1"/>
              </a:buClr>
              <a:buSzPts val="1100"/>
              <a:buFont typeface="Arial"/>
              <a:buNone/>
            </a:pPr>
            <a:r>
              <a:t/>
            </a:r>
            <a:endParaRPr b="1" i="0" sz="2400" u="none" cap="none" strike="noStrike">
              <a:solidFill>
                <a:schemeClr val="dk1"/>
              </a:solidFill>
              <a:latin typeface="PT Sans Narrow"/>
              <a:ea typeface="PT Sans Narrow"/>
              <a:cs typeface="PT Sans Narrow"/>
              <a:sym typeface="PT Sans Narrow"/>
            </a:endParaRPr>
          </a:p>
          <a:p>
            <a:pPr indent="0" lvl="0" marL="0" marR="0" rtl="0" algn="l">
              <a:lnSpc>
                <a:spcPct val="100000"/>
              </a:lnSpc>
              <a:spcBef>
                <a:spcPts val="0"/>
              </a:spcBef>
              <a:spcAft>
                <a:spcPts val="0"/>
              </a:spcAft>
              <a:buClr>
                <a:schemeClr val="dk1"/>
              </a:buClr>
              <a:buSzPts val="1100"/>
              <a:buFont typeface="Arial"/>
              <a:buNone/>
            </a:pPr>
            <a:r>
              <a:t/>
            </a:r>
            <a:endParaRPr b="1" i="0" sz="2400" u="none" cap="none" strike="noStrike">
              <a:solidFill>
                <a:schemeClr val="dk1"/>
              </a:solidFill>
              <a:latin typeface="PT Sans Narrow"/>
              <a:ea typeface="PT Sans Narrow"/>
              <a:cs typeface="PT Sans Narrow"/>
              <a:sym typeface="PT Sans Narrow"/>
            </a:endParaRPr>
          </a:p>
          <a:p>
            <a:pPr indent="0" lvl="0" marL="0" marR="0" rtl="0" algn="l">
              <a:lnSpc>
                <a:spcPct val="100000"/>
              </a:lnSpc>
              <a:spcBef>
                <a:spcPts val="0"/>
              </a:spcBef>
              <a:spcAft>
                <a:spcPts val="0"/>
              </a:spcAft>
              <a:buClr>
                <a:schemeClr val="dk1"/>
              </a:buClr>
              <a:buSzPts val="1100"/>
              <a:buFont typeface="Arial"/>
              <a:buNone/>
            </a:pPr>
            <a:r>
              <a:t/>
            </a:r>
            <a:endParaRPr b="1" i="0" sz="2400" u="none" cap="none" strike="noStrike">
              <a:solidFill>
                <a:schemeClr val="dk1"/>
              </a:solidFill>
              <a:latin typeface="PT Sans Narrow"/>
              <a:ea typeface="PT Sans Narrow"/>
              <a:cs typeface="PT Sans Narrow"/>
              <a:sym typeface="PT Sans Narrow"/>
            </a:endParaRPr>
          </a:p>
          <a:p>
            <a:pPr indent="0" lvl="0" marL="0" marR="0" rtl="0" algn="l">
              <a:lnSpc>
                <a:spcPct val="100000"/>
              </a:lnSpc>
              <a:spcBef>
                <a:spcPts val="0"/>
              </a:spcBef>
              <a:spcAft>
                <a:spcPts val="0"/>
              </a:spcAft>
              <a:buClr>
                <a:schemeClr val="dk1"/>
              </a:buClr>
              <a:buSzPts val="1100"/>
              <a:buFont typeface="Arial"/>
              <a:buNone/>
            </a:pPr>
            <a:r>
              <a:t/>
            </a:r>
            <a:endParaRPr b="1" i="0" sz="2400" u="none" cap="none" strike="noStrike">
              <a:solidFill>
                <a:schemeClr val="dk1"/>
              </a:solidFill>
              <a:latin typeface="PT Sans Narrow"/>
              <a:ea typeface="PT Sans Narrow"/>
              <a:cs typeface="PT Sans Narrow"/>
              <a:sym typeface="PT Sans Narrow"/>
            </a:endParaRPr>
          </a:p>
          <a:p>
            <a:pPr indent="0" lvl="0" marL="0" marR="0" rtl="0" algn="l">
              <a:lnSpc>
                <a:spcPct val="100000"/>
              </a:lnSpc>
              <a:spcBef>
                <a:spcPts val="0"/>
              </a:spcBef>
              <a:spcAft>
                <a:spcPts val="0"/>
              </a:spcAft>
              <a:buClr>
                <a:schemeClr val="dk1"/>
              </a:buClr>
              <a:buSzPts val="1100"/>
              <a:buFont typeface="Arial"/>
              <a:buNone/>
            </a:pPr>
            <a:r>
              <a:t/>
            </a:r>
            <a:endParaRPr b="1" i="0" sz="2400" u="none" cap="none" strike="noStrike">
              <a:solidFill>
                <a:schemeClr val="dk1"/>
              </a:solidFill>
              <a:latin typeface="PT Sans Narrow"/>
              <a:ea typeface="PT Sans Narrow"/>
              <a:cs typeface="PT Sans Narrow"/>
              <a:sym typeface="PT Sans Narrow"/>
            </a:endParaRPr>
          </a:p>
          <a:p>
            <a:pPr indent="0" lvl="0" marL="0" marR="0" rtl="0" algn="l">
              <a:lnSpc>
                <a:spcPct val="100000"/>
              </a:lnSpc>
              <a:spcBef>
                <a:spcPts val="100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sp>
        <p:nvSpPr>
          <p:cNvPr id="427" name="Google Shape;427;gc0993efa47_1_23"/>
          <p:cNvSpPr txBox="1"/>
          <p:nvPr/>
        </p:nvSpPr>
        <p:spPr>
          <a:xfrm>
            <a:off x="0" y="442925"/>
            <a:ext cx="10415700" cy="554100"/>
          </a:xfrm>
          <a:prstGeom prst="rect">
            <a:avLst/>
          </a:prstGeom>
          <a:noFill/>
          <a:ln>
            <a:noFill/>
          </a:ln>
        </p:spPr>
        <p:txBody>
          <a:bodyPr anchorCtr="0" anchor="t" bIns="91425" lIns="91425" spcFirstLastPara="1" rIns="91425" wrap="square" tIns="91425">
            <a:spAutoFit/>
          </a:bodyPr>
          <a:lstStyle/>
          <a:p>
            <a:pPr indent="-342891" lvl="0" marL="342891" marR="0" rtl="0" algn="l">
              <a:lnSpc>
                <a:spcPct val="100000"/>
              </a:lnSpc>
              <a:spcBef>
                <a:spcPts val="0"/>
              </a:spcBef>
              <a:spcAft>
                <a:spcPts val="0"/>
              </a:spcAft>
              <a:buClr>
                <a:srgbClr val="000000"/>
              </a:buClr>
              <a:buSzPts val="2400"/>
              <a:buFont typeface="Arial"/>
              <a:buNone/>
            </a:pPr>
            <a:r>
              <a:rPr b="1" i="0" lang="en-US" sz="2400" u="none" cap="none" strike="noStrike">
                <a:solidFill>
                  <a:schemeClr val="dk1"/>
                </a:solidFill>
                <a:latin typeface="PT Sans Narrow"/>
                <a:ea typeface="PT Sans Narrow"/>
                <a:cs typeface="PT Sans Narrow"/>
                <a:sym typeface="PT Sans Narrow"/>
              </a:rPr>
              <a:t>                                         </a:t>
            </a:r>
            <a:endParaRPr b="1" i="0" sz="2400" u="none" cap="none" strike="noStrike">
              <a:solidFill>
                <a:schemeClr val="dk1"/>
              </a:solidFill>
              <a:latin typeface="PT Sans Narrow"/>
              <a:ea typeface="PT Sans Narrow"/>
              <a:cs typeface="PT Sans Narrow"/>
              <a:sym typeface="PT Sans Narrow"/>
            </a:endParaRPr>
          </a:p>
        </p:txBody>
      </p:sp>
      <p:sp>
        <p:nvSpPr>
          <p:cNvPr id="428" name="Google Shape;428;gc0993efa47_1_23"/>
          <p:cNvSpPr txBox="1"/>
          <p:nvPr/>
        </p:nvSpPr>
        <p:spPr>
          <a:xfrm>
            <a:off x="0" y="414350"/>
            <a:ext cx="11658600" cy="1293000"/>
          </a:xfrm>
          <a:prstGeom prst="rect">
            <a:avLst/>
          </a:prstGeom>
          <a:noFill/>
          <a:ln>
            <a:noFill/>
          </a:ln>
        </p:spPr>
        <p:txBody>
          <a:bodyPr anchorCtr="0" anchor="t" bIns="91425" lIns="91425" spcFirstLastPara="1" rIns="91425" wrap="square" tIns="91425">
            <a:spAutoFit/>
          </a:bodyPr>
          <a:lstStyle/>
          <a:p>
            <a:pPr indent="-342891" lvl="0" marL="342891" marR="0" rtl="0" algn="l">
              <a:lnSpc>
                <a:spcPct val="100000"/>
              </a:lnSpc>
              <a:spcBef>
                <a:spcPts val="0"/>
              </a:spcBef>
              <a:spcAft>
                <a:spcPts val="0"/>
              </a:spcAft>
              <a:buClr>
                <a:srgbClr val="000000"/>
              </a:buClr>
              <a:buSzPts val="2400"/>
              <a:buFont typeface="Arial"/>
              <a:buNone/>
            </a:pPr>
            <a:r>
              <a:rPr b="1" i="0" lang="en-US" sz="2400" u="none" cap="none" strike="noStrike">
                <a:solidFill>
                  <a:schemeClr val="dk1"/>
                </a:solidFill>
                <a:latin typeface="PT Sans Narrow"/>
                <a:ea typeface="PT Sans Narrow"/>
                <a:cs typeface="PT Sans Narrow"/>
                <a:sym typeface="PT Sans Narrow"/>
              </a:rPr>
              <a:t>                                         Methodology proposed/implemented in the paper</a:t>
            </a:r>
            <a:endParaRPr b="1" i="0" sz="2400" u="none" cap="none" strike="noStrike">
              <a:solidFill>
                <a:schemeClr val="dk1"/>
              </a:solidFill>
              <a:latin typeface="PT Sans Narrow"/>
              <a:ea typeface="PT Sans Narrow"/>
              <a:cs typeface="PT Sans Narrow"/>
              <a:sym typeface="PT Sans Narrow"/>
            </a:endParaRPr>
          </a:p>
          <a:p>
            <a:pPr indent="-342891" lvl="0" marL="342891" marR="0" rtl="0" algn="l">
              <a:lnSpc>
                <a:spcPct val="100000"/>
              </a:lnSpc>
              <a:spcBef>
                <a:spcPts val="0"/>
              </a:spcBef>
              <a:spcAft>
                <a:spcPts val="0"/>
              </a:spcAft>
              <a:buClr>
                <a:srgbClr val="000000"/>
              </a:buClr>
              <a:buSzPts val="2400"/>
              <a:buFont typeface="Arial"/>
              <a:buNone/>
            </a:pPr>
            <a:r>
              <a:t/>
            </a:r>
            <a:endParaRPr b="1" i="0" sz="2400" u="none" cap="none" strike="noStrike">
              <a:solidFill>
                <a:schemeClr val="dk1"/>
              </a:solidFill>
              <a:latin typeface="PT Sans Narrow"/>
              <a:ea typeface="PT Sans Narrow"/>
              <a:cs typeface="PT Sans Narrow"/>
              <a:sym typeface="PT Sans Narrow"/>
            </a:endParaRPr>
          </a:p>
          <a:p>
            <a:pPr indent="-342891" lvl="0" marL="342891" marR="0" rtl="0" algn="l">
              <a:lnSpc>
                <a:spcPct val="100000"/>
              </a:lnSpc>
              <a:spcBef>
                <a:spcPts val="0"/>
              </a:spcBef>
              <a:spcAft>
                <a:spcPts val="0"/>
              </a:spcAft>
              <a:buClr>
                <a:srgbClr val="000000"/>
              </a:buClr>
              <a:buSzPts val="2400"/>
              <a:buFont typeface="Arial"/>
              <a:buNone/>
            </a:pPr>
            <a:r>
              <a:t/>
            </a:r>
            <a:endParaRPr b="1" i="0" sz="2400" u="none" cap="none" strike="noStrike">
              <a:solidFill>
                <a:schemeClr val="dk1"/>
              </a:solidFill>
              <a:latin typeface="PT Sans Narrow"/>
              <a:ea typeface="PT Sans Narrow"/>
              <a:cs typeface="PT Sans Narrow"/>
              <a:sym typeface="PT Sans Narrow"/>
            </a:endParaRPr>
          </a:p>
        </p:txBody>
      </p:sp>
      <p:sp>
        <p:nvSpPr>
          <p:cNvPr id="429" name="Google Shape;429;gc0993efa47_1_23"/>
          <p:cNvSpPr/>
          <p:nvPr/>
        </p:nvSpPr>
        <p:spPr>
          <a:xfrm>
            <a:off x="2031900" y="938204"/>
            <a:ext cx="10160100" cy="36600"/>
          </a:xfrm>
          <a:prstGeom prst="rect">
            <a:avLst/>
          </a:prstGeom>
          <a:solidFill>
            <a:srgbClr val="33CCC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430" name="Google Shape;430;gc0993efa47_1_23"/>
          <p:cNvSpPr txBox="1"/>
          <p:nvPr/>
        </p:nvSpPr>
        <p:spPr>
          <a:xfrm>
            <a:off x="1114425" y="1057538"/>
            <a:ext cx="82296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t/>
            </a:r>
            <a:endParaRPr b="1" i="0" sz="2000" u="sng" cap="none" strike="noStrike">
              <a:solidFill>
                <a:srgbClr val="000000"/>
              </a:solidFill>
              <a:latin typeface="Calibri"/>
              <a:ea typeface="Calibri"/>
              <a:cs typeface="Calibri"/>
              <a:sym typeface="Calibri"/>
            </a:endParaRPr>
          </a:p>
        </p:txBody>
      </p:sp>
      <p:sp>
        <p:nvSpPr>
          <p:cNvPr id="431" name="Google Shape;431;gc0993efa47_1_23"/>
          <p:cNvSpPr txBox="1"/>
          <p:nvPr/>
        </p:nvSpPr>
        <p:spPr>
          <a:xfrm>
            <a:off x="630400" y="1470925"/>
            <a:ext cx="10888800" cy="2955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n-US" sz="2000" u="none" cap="none" strike="noStrike">
                <a:solidFill>
                  <a:srgbClr val="000000"/>
                </a:solidFill>
                <a:latin typeface="Calibri"/>
                <a:ea typeface="Calibri"/>
                <a:cs typeface="Calibri"/>
                <a:sym typeface="Calibri"/>
              </a:rPr>
              <a:t>-As document-level context often includes several sentences, it is important to capture long-range</a:t>
            </a:r>
            <a:endParaRPr b="0" i="0" sz="20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Calibri"/>
                <a:ea typeface="Calibri"/>
                <a:cs typeface="Calibri"/>
                <a:sym typeface="Calibri"/>
              </a:rPr>
              <a:t>dependencies and identify relevant information.</a:t>
            </a:r>
            <a:endParaRPr b="0" i="0" sz="20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Calibri"/>
                <a:ea typeface="Calibri"/>
                <a:cs typeface="Calibri"/>
                <a:sym typeface="Calibri"/>
              </a:rPr>
              <a:t>-use multi-head self-attention to compute the representation of document level context as it is capable of determining the relative importance of different locations in the context.</a:t>
            </a:r>
            <a:endParaRPr b="0" i="0" sz="20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100"/>
              <a:buFont typeface="Arial"/>
              <a:buNone/>
            </a:pPr>
            <a:r>
              <a:rPr b="0" i="0" lang="en-US" sz="2000" u="none" cap="none" strike="noStrike">
                <a:solidFill>
                  <a:srgbClr val="000000"/>
                </a:solidFill>
                <a:latin typeface="Calibri"/>
                <a:ea typeface="Calibri"/>
                <a:cs typeface="Calibri"/>
                <a:sym typeface="Calibri"/>
              </a:rPr>
              <a:t>-Because of this property, multi-head self-attention has proven to be effective in other NLP tasks such</a:t>
            </a:r>
            <a:endParaRPr b="0" i="0" sz="20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Calibri"/>
                <a:ea typeface="Calibri"/>
                <a:cs typeface="Calibri"/>
                <a:sym typeface="Calibri"/>
              </a:rPr>
              <a:t>as constituency parsing .</a:t>
            </a:r>
            <a:endParaRPr b="0" i="0" sz="20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chemeClr val="dk1"/>
                </a:solidFill>
                <a:latin typeface="Calibri"/>
                <a:ea typeface="Calibri"/>
                <a:cs typeface="Calibri"/>
                <a:sym typeface="Calibri"/>
              </a:rPr>
              <a:t>-Evaluate our approach on Chinese-English and French-English translation tasks.</a:t>
            </a:r>
            <a:endParaRPr b="0" i="0" sz="20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100"/>
              <a:buFont typeface="Arial"/>
              <a:buNone/>
            </a:pPr>
            <a:r>
              <a:t/>
            </a:r>
            <a:endParaRPr b="0" i="0" sz="20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Calibri"/>
              <a:ea typeface="Calibri"/>
              <a:cs typeface="Calibri"/>
              <a:sym typeface="Calibri"/>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sp>
        <p:nvSpPr>
          <p:cNvPr id="437" name="Google Shape;437;gc0993efa47_1_41"/>
          <p:cNvSpPr txBox="1"/>
          <p:nvPr/>
        </p:nvSpPr>
        <p:spPr>
          <a:xfrm>
            <a:off x="0" y="442925"/>
            <a:ext cx="10415700" cy="554100"/>
          </a:xfrm>
          <a:prstGeom prst="rect">
            <a:avLst/>
          </a:prstGeom>
          <a:noFill/>
          <a:ln>
            <a:noFill/>
          </a:ln>
        </p:spPr>
        <p:txBody>
          <a:bodyPr anchorCtr="0" anchor="t" bIns="91425" lIns="91425" spcFirstLastPara="1" rIns="91425" wrap="square" tIns="91425">
            <a:spAutoFit/>
          </a:bodyPr>
          <a:lstStyle/>
          <a:p>
            <a:pPr indent="-342891" lvl="0" marL="342891" marR="0" rtl="0" algn="l">
              <a:lnSpc>
                <a:spcPct val="100000"/>
              </a:lnSpc>
              <a:spcBef>
                <a:spcPts val="0"/>
              </a:spcBef>
              <a:spcAft>
                <a:spcPts val="0"/>
              </a:spcAft>
              <a:buClr>
                <a:srgbClr val="000000"/>
              </a:buClr>
              <a:buSzPts val="2400"/>
              <a:buFont typeface="Arial"/>
              <a:buNone/>
            </a:pPr>
            <a:r>
              <a:rPr b="1" i="0" lang="en-US" sz="2400" u="none" cap="none" strike="noStrike">
                <a:solidFill>
                  <a:schemeClr val="dk1"/>
                </a:solidFill>
                <a:latin typeface="PT Sans Narrow"/>
                <a:ea typeface="PT Sans Narrow"/>
                <a:cs typeface="PT Sans Narrow"/>
                <a:sym typeface="PT Sans Narrow"/>
              </a:rPr>
              <a:t>                                         </a:t>
            </a:r>
            <a:endParaRPr b="1" i="0" sz="2400" u="none" cap="none" strike="noStrike">
              <a:solidFill>
                <a:schemeClr val="dk1"/>
              </a:solidFill>
              <a:latin typeface="PT Sans Narrow"/>
              <a:ea typeface="PT Sans Narrow"/>
              <a:cs typeface="PT Sans Narrow"/>
              <a:sym typeface="PT Sans Narrow"/>
            </a:endParaRPr>
          </a:p>
        </p:txBody>
      </p:sp>
      <p:sp>
        <p:nvSpPr>
          <p:cNvPr id="438" name="Google Shape;438;gc0993efa47_1_41"/>
          <p:cNvSpPr txBox="1"/>
          <p:nvPr/>
        </p:nvSpPr>
        <p:spPr>
          <a:xfrm>
            <a:off x="0" y="414350"/>
            <a:ext cx="11658600" cy="1293000"/>
          </a:xfrm>
          <a:prstGeom prst="rect">
            <a:avLst/>
          </a:prstGeom>
          <a:noFill/>
          <a:ln>
            <a:noFill/>
          </a:ln>
        </p:spPr>
        <p:txBody>
          <a:bodyPr anchorCtr="0" anchor="t" bIns="91425" lIns="91425" spcFirstLastPara="1" rIns="91425" wrap="square" tIns="91425">
            <a:spAutoFit/>
          </a:bodyPr>
          <a:lstStyle/>
          <a:p>
            <a:pPr indent="-342891" lvl="0" marL="342891" marR="0" rtl="0" algn="l">
              <a:lnSpc>
                <a:spcPct val="100000"/>
              </a:lnSpc>
              <a:spcBef>
                <a:spcPts val="0"/>
              </a:spcBef>
              <a:spcAft>
                <a:spcPts val="0"/>
              </a:spcAft>
              <a:buClr>
                <a:srgbClr val="000000"/>
              </a:buClr>
              <a:buSzPts val="2400"/>
              <a:buFont typeface="Arial"/>
              <a:buNone/>
            </a:pPr>
            <a:r>
              <a:rPr b="1" i="0" lang="en-US" sz="2400" u="none" cap="none" strike="noStrike">
                <a:solidFill>
                  <a:schemeClr val="dk1"/>
                </a:solidFill>
                <a:latin typeface="PT Sans Narrow"/>
                <a:ea typeface="PT Sans Narrow"/>
                <a:cs typeface="PT Sans Narrow"/>
                <a:sym typeface="PT Sans Narrow"/>
              </a:rPr>
              <a:t>                                         Methodology proposed/implemented in the paper</a:t>
            </a:r>
            <a:endParaRPr b="1" i="0" sz="2400" u="none" cap="none" strike="noStrike">
              <a:solidFill>
                <a:schemeClr val="dk1"/>
              </a:solidFill>
              <a:latin typeface="PT Sans Narrow"/>
              <a:ea typeface="PT Sans Narrow"/>
              <a:cs typeface="PT Sans Narrow"/>
              <a:sym typeface="PT Sans Narrow"/>
            </a:endParaRPr>
          </a:p>
          <a:p>
            <a:pPr indent="-342891" lvl="0" marL="342891" marR="0" rtl="0" algn="l">
              <a:lnSpc>
                <a:spcPct val="100000"/>
              </a:lnSpc>
              <a:spcBef>
                <a:spcPts val="0"/>
              </a:spcBef>
              <a:spcAft>
                <a:spcPts val="0"/>
              </a:spcAft>
              <a:buClr>
                <a:srgbClr val="000000"/>
              </a:buClr>
              <a:buSzPts val="2400"/>
              <a:buFont typeface="Arial"/>
              <a:buNone/>
            </a:pPr>
            <a:r>
              <a:t/>
            </a:r>
            <a:endParaRPr b="1" i="0" sz="2400" u="none" cap="none" strike="noStrike">
              <a:solidFill>
                <a:schemeClr val="dk1"/>
              </a:solidFill>
              <a:latin typeface="PT Sans Narrow"/>
              <a:ea typeface="PT Sans Narrow"/>
              <a:cs typeface="PT Sans Narrow"/>
              <a:sym typeface="PT Sans Narrow"/>
            </a:endParaRPr>
          </a:p>
          <a:p>
            <a:pPr indent="-342891" lvl="0" marL="342891" marR="0" rtl="0" algn="l">
              <a:lnSpc>
                <a:spcPct val="100000"/>
              </a:lnSpc>
              <a:spcBef>
                <a:spcPts val="0"/>
              </a:spcBef>
              <a:spcAft>
                <a:spcPts val="0"/>
              </a:spcAft>
              <a:buClr>
                <a:srgbClr val="000000"/>
              </a:buClr>
              <a:buSzPts val="2400"/>
              <a:buFont typeface="Arial"/>
              <a:buNone/>
            </a:pPr>
            <a:r>
              <a:t/>
            </a:r>
            <a:endParaRPr b="1" i="0" sz="2400" u="none" cap="none" strike="noStrike">
              <a:solidFill>
                <a:schemeClr val="dk1"/>
              </a:solidFill>
              <a:latin typeface="PT Sans Narrow"/>
              <a:ea typeface="PT Sans Narrow"/>
              <a:cs typeface="PT Sans Narrow"/>
              <a:sym typeface="PT Sans Narrow"/>
            </a:endParaRPr>
          </a:p>
        </p:txBody>
      </p:sp>
      <p:sp>
        <p:nvSpPr>
          <p:cNvPr id="439" name="Google Shape;439;gc0993efa47_1_41"/>
          <p:cNvSpPr/>
          <p:nvPr/>
        </p:nvSpPr>
        <p:spPr>
          <a:xfrm>
            <a:off x="2031900" y="938204"/>
            <a:ext cx="10160100" cy="36600"/>
          </a:xfrm>
          <a:prstGeom prst="rect">
            <a:avLst/>
          </a:prstGeom>
          <a:solidFill>
            <a:srgbClr val="33CCC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440" name="Google Shape;440;gc0993efa47_1_41"/>
          <p:cNvSpPr txBox="1"/>
          <p:nvPr/>
        </p:nvSpPr>
        <p:spPr>
          <a:xfrm>
            <a:off x="1114425" y="1057538"/>
            <a:ext cx="82296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t/>
            </a:r>
            <a:endParaRPr b="1" i="0" sz="2000" u="sng" cap="none" strike="noStrike">
              <a:solidFill>
                <a:srgbClr val="000000"/>
              </a:solidFill>
              <a:latin typeface="Calibri"/>
              <a:ea typeface="Calibri"/>
              <a:cs typeface="Calibri"/>
              <a:sym typeface="Calibri"/>
            </a:endParaRPr>
          </a:p>
        </p:txBody>
      </p:sp>
      <p:pic>
        <p:nvPicPr>
          <p:cNvPr id="441" name="Google Shape;441;gc0993efa47_1_41"/>
          <p:cNvPicPr preferRelativeResize="0"/>
          <p:nvPr/>
        </p:nvPicPr>
        <p:blipFill rotWithShape="1">
          <a:blip r:embed="rId3">
            <a:alphaModFix/>
          </a:blip>
          <a:srcRect b="0" l="0" r="0" t="0"/>
          <a:stretch/>
        </p:blipFill>
        <p:spPr>
          <a:xfrm>
            <a:off x="1859613" y="1317349"/>
            <a:ext cx="7939375" cy="50563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sp>
        <p:nvSpPr>
          <p:cNvPr id="447" name="Google Shape;447;gc0993efa47_1_87"/>
          <p:cNvSpPr txBox="1"/>
          <p:nvPr/>
        </p:nvSpPr>
        <p:spPr>
          <a:xfrm>
            <a:off x="727125" y="941950"/>
            <a:ext cx="10609200" cy="708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700"/>
              <a:buFont typeface="Arial"/>
              <a:buNone/>
            </a:pPr>
            <a:r>
              <a:rPr b="0" i="0" lang="en-US" sz="1700" u="none" cap="none" strike="noStrike">
                <a:solidFill>
                  <a:srgbClr val="000000"/>
                </a:solidFill>
                <a:latin typeface="Calibri"/>
                <a:ea typeface="Calibri"/>
                <a:cs typeface="Calibri"/>
                <a:sym typeface="Calibri"/>
              </a:rPr>
              <a:t>RESULTS:</a:t>
            </a:r>
            <a:endParaRPr b="0" i="0" sz="17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Calibri"/>
              <a:ea typeface="Calibri"/>
              <a:cs typeface="Calibri"/>
              <a:sym typeface="Calibri"/>
            </a:endParaRPr>
          </a:p>
        </p:txBody>
      </p:sp>
      <p:pic>
        <p:nvPicPr>
          <p:cNvPr id="448" name="Google Shape;448;gc0993efa47_1_87"/>
          <p:cNvPicPr preferRelativeResize="0"/>
          <p:nvPr/>
        </p:nvPicPr>
        <p:blipFill rotWithShape="1">
          <a:blip r:embed="rId3">
            <a:alphaModFix/>
          </a:blip>
          <a:srcRect b="0" l="0" r="0" t="0"/>
          <a:stretch/>
        </p:blipFill>
        <p:spPr>
          <a:xfrm>
            <a:off x="1322050" y="1649949"/>
            <a:ext cx="8345274" cy="455070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 name="Shape 453"/>
        <p:cNvGrpSpPr/>
        <p:nvPr/>
      </p:nvGrpSpPr>
      <p:grpSpPr>
        <a:xfrm>
          <a:off x="0" y="0"/>
          <a:ext cx="0" cy="0"/>
          <a:chOff x="0" y="0"/>
          <a:chExt cx="0" cy="0"/>
        </a:xfrm>
      </p:grpSpPr>
      <p:sp>
        <p:nvSpPr>
          <p:cNvPr id="454" name="Google Shape;454;gc0993efa47_1_50"/>
          <p:cNvSpPr/>
          <p:nvPr/>
        </p:nvSpPr>
        <p:spPr>
          <a:xfrm>
            <a:off x="3577375" y="1463923"/>
            <a:ext cx="7271400" cy="54000"/>
          </a:xfrm>
          <a:prstGeom prst="rect">
            <a:avLst/>
          </a:prstGeom>
          <a:solidFill>
            <a:srgbClr val="33CCC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455" name="Google Shape;455;gc0993efa47_1_50"/>
          <p:cNvSpPr txBox="1"/>
          <p:nvPr/>
        </p:nvSpPr>
        <p:spPr>
          <a:xfrm>
            <a:off x="2289475" y="921975"/>
            <a:ext cx="8559300" cy="461700"/>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1000"/>
              </a:spcBef>
              <a:spcAft>
                <a:spcPts val="1000"/>
              </a:spcAft>
              <a:buClr>
                <a:srgbClr val="000000"/>
              </a:buClr>
              <a:buSzPts val="1100"/>
              <a:buFont typeface="Arial"/>
              <a:buNone/>
            </a:pPr>
            <a:r>
              <a:rPr b="1" i="0" lang="en-US" sz="2400" u="none" cap="none" strike="noStrike">
                <a:solidFill>
                  <a:schemeClr val="dk1"/>
                </a:solidFill>
                <a:latin typeface="Nunito"/>
                <a:ea typeface="Nunito"/>
                <a:cs typeface="Nunito"/>
                <a:sym typeface="Nunito"/>
              </a:rPr>
              <a:t>Merits and Demerits of the proposed method in the paper</a:t>
            </a:r>
            <a:endParaRPr b="0" i="0" sz="2400" u="none" cap="none" strike="noStrike">
              <a:solidFill>
                <a:srgbClr val="0000FF"/>
              </a:solidFill>
              <a:latin typeface="Nunito"/>
              <a:ea typeface="Nunito"/>
              <a:cs typeface="Nunito"/>
              <a:sym typeface="Nunito"/>
            </a:endParaRPr>
          </a:p>
        </p:txBody>
      </p:sp>
      <p:sp>
        <p:nvSpPr>
          <p:cNvPr id="456" name="Google Shape;456;gc0993efa47_1_50"/>
          <p:cNvSpPr txBox="1"/>
          <p:nvPr/>
        </p:nvSpPr>
        <p:spPr>
          <a:xfrm>
            <a:off x="441725" y="1730975"/>
            <a:ext cx="11072700" cy="4999800"/>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1000"/>
              </a:spcBef>
              <a:spcAft>
                <a:spcPts val="1000"/>
              </a:spcAft>
              <a:buClr>
                <a:srgbClr val="000000"/>
              </a:buClr>
              <a:buSzPts val="2400"/>
              <a:buFont typeface="Arial"/>
              <a:buNone/>
            </a:pPr>
            <a:r>
              <a:t/>
            </a:r>
            <a:endParaRPr b="1" i="0" sz="2400" u="none" cap="none" strike="noStrike">
              <a:solidFill>
                <a:schemeClr val="dk1"/>
              </a:solidFill>
              <a:latin typeface="Nunito"/>
              <a:ea typeface="Nunito"/>
              <a:cs typeface="Nunito"/>
              <a:sym typeface="Nunito"/>
            </a:endParaRPr>
          </a:p>
        </p:txBody>
      </p:sp>
      <p:sp>
        <p:nvSpPr>
          <p:cNvPr id="457" name="Google Shape;457;gc0993efa47_1_50"/>
          <p:cNvSpPr txBox="1"/>
          <p:nvPr/>
        </p:nvSpPr>
        <p:spPr>
          <a:xfrm>
            <a:off x="701700" y="1869525"/>
            <a:ext cx="10788600" cy="4587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200"/>
              <a:buFont typeface="Arial"/>
              <a:buNone/>
            </a:pPr>
            <a:r>
              <a:rPr b="0" i="0" lang="en-US" sz="2200" u="none" cap="none" strike="noStrike">
                <a:solidFill>
                  <a:srgbClr val="000000"/>
                </a:solidFill>
                <a:latin typeface="Calibri"/>
                <a:ea typeface="Calibri"/>
                <a:cs typeface="Calibri"/>
                <a:sym typeface="Calibri"/>
              </a:rPr>
              <a:t>MERITS</a:t>
            </a:r>
            <a:endParaRPr b="0" i="0" sz="22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100"/>
              <a:buFont typeface="Arial"/>
              <a:buNone/>
            </a:pPr>
            <a:r>
              <a:rPr b="0" i="0" lang="en-US" sz="2200" u="none" cap="none" strike="noStrike">
                <a:solidFill>
                  <a:srgbClr val="000000"/>
                </a:solidFill>
                <a:latin typeface="Calibri"/>
                <a:ea typeface="Calibri"/>
                <a:cs typeface="Calibri"/>
                <a:sym typeface="Calibri"/>
              </a:rPr>
              <a:t>-Increased capability to capture context</a:t>
            </a:r>
            <a:endParaRPr b="0" i="0" sz="22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100"/>
              <a:buFont typeface="Arial"/>
              <a:buNone/>
            </a:pPr>
            <a:r>
              <a:rPr b="0" i="0" lang="en-US" sz="2200" u="none" cap="none" strike="noStrike">
                <a:solidFill>
                  <a:srgbClr val="000000"/>
                </a:solidFill>
                <a:latin typeface="Calibri"/>
                <a:ea typeface="Calibri"/>
                <a:cs typeface="Calibri"/>
                <a:sym typeface="Calibri"/>
              </a:rPr>
              <a:t>-Small computational overhead: as all newly introduced modules are based on highly parallelizable multi-head attention, there is no significant slowdown in both training and decoding;</a:t>
            </a:r>
            <a:endParaRPr b="0" i="0" sz="22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100"/>
              <a:buFont typeface="Arial"/>
              <a:buNone/>
            </a:pPr>
            <a:r>
              <a:rPr b="0" i="0" lang="en-US" sz="2200" u="none" cap="none" strike="noStrike">
                <a:solidFill>
                  <a:srgbClr val="000000"/>
                </a:solidFill>
                <a:latin typeface="Calibri"/>
                <a:ea typeface="Calibri"/>
                <a:cs typeface="Calibri"/>
                <a:sym typeface="Calibri"/>
              </a:rPr>
              <a:t>-Better use of limited labeled data</a:t>
            </a:r>
            <a:endParaRPr b="0" i="0" sz="22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100"/>
              <a:buFont typeface="Arial"/>
              <a:buNone/>
            </a:pPr>
            <a:r>
              <a:t/>
            </a:r>
            <a:endParaRPr b="0" i="0" sz="22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200"/>
              <a:buFont typeface="Arial"/>
              <a:buNone/>
            </a:pPr>
            <a:r>
              <a:rPr b="0" i="0" lang="en-US" sz="2200" u="none" cap="none" strike="noStrike">
                <a:solidFill>
                  <a:srgbClr val="000000"/>
                </a:solidFill>
                <a:latin typeface="Calibri"/>
                <a:ea typeface="Calibri"/>
                <a:cs typeface="Calibri"/>
                <a:sym typeface="Calibri"/>
              </a:rPr>
              <a:t>DEMERITS</a:t>
            </a:r>
            <a:endParaRPr b="0" i="0" sz="22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200"/>
              <a:buFont typeface="Arial"/>
              <a:buNone/>
            </a:pPr>
            <a:r>
              <a:rPr b="0" i="0" lang="en-US" sz="2200" u="none" cap="none" strike="noStrike">
                <a:solidFill>
                  <a:srgbClr val="000000"/>
                </a:solidFill>
                <a:latin typeface="Calibri"/>
                <a:ea typeface="Calibri"/>
                <a:cs typeface="Calibri"/>
                <a:sym typeface="Calibri"/>
              </a:rPr>
              <a:t>-document-level NMT achieves much worse results than sentence-level NMT (i.e.,36.52 vs. 39.53) when only small-scale document level parallel corpora are available</a:t>
            </a:r>
            <a:endParaRPr b="0" i="0" sz="22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200"/>
              <a:buFont typeface="Arial"/>
              <a:buNone/>
            </a:pPr>
            <a:r>
              <a:rPr b="0" i="0" lang="en-US" sz="2200" u="none" cap="none" strike="noStrike">
                <a:solidFill>
                  <a:srgbClr val="000000"/>
                </a:solidFill>
                <a:latin typeface="Calibri"/>
                <a:ea typeface="Calibri"/>
                <a:cs typeface="Calibri"/>
                <a:sym typeface="Calibri"/>
              </a:rPr>
              <a:t>-yet to further validate the effectiveness of approach on more language pairs.</a:t>
            </a:r>
            <a:endParaRPr b="0" i="0" sz="22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100"/>
              <a:buFont typeface="Arial"/>
              <a:buNone/>
            </a:pPr>
            <a:r>
              <a:t/>
            </a:r>
            <a:endParaRPr b="0" i="0" sz="22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Calibri"/>
              <a:ea typeface="Calibri"/>
              <a:cs typeface="Calibri"/>
              <a:sym typeface="Calibri"/>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sp>
        <p:nvSpPr>
          <p:cNvPr id="462" name="Google Shape;462;gaed6f3d5dd_0_182"/>
          <p:cNvSpPr txBox="1"/>
          <p:nvPr/>
        </p:nvSpPr>
        <p:spPr>
          <a:xfrm>
            <a:off x="-1490875" y="169076"/>
            <a:ext cx="11684100" cy="4617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100"/>
              <a:buFont typeface="Arial"/>
              <a:buNone/>
            </a:pPr>
            <a:r>
              <a:rPr b="1" i="0" lang="en-US" sz="3100" u="none" cap="none" strike="noStrike">
                <a:solidFill>
                  <a:srgbClr val="1A1A1A"/>
                </a:solidFill>
                <a:latin typeface="PT Sans Narrow"/>
                <a:ea typeface="PT Sans Narrow"/>
                <a:cs typeface="PT Sans Narrow"/>
                <a:sym typeface="PT Sans Narrow"/>
              </a:rPr>
              <a:t>Discussion</a:t>
            </a:r>
            <a:endParaRPr b="0" i="0" sz="2400" u="none" cap="none" strike="noStrike">
              <a:solidFill>
                <a:srgbClr val="FF0000"/>
              </a:solidFill>
              <a:latin typeface="Trebuchet MS"/>
              <a:ea typeface="Trebuchet MS"/>
              <a:cs typeface="Trebuchet MS"/>
              <a:sym typeface="Trebuchet MS"/>
            </a:endParaRPr>
          </a:p>
          <a:p>
            <a:pPr indent="-342891" lvl="0" marL="342891" marR="0" rtl="0" algn="r">
              <a:lnSpc>
                <a:spcPct val="100000"/>
              </a:lnSpc>
              <a:spcBef>
                <a:spcPts val="0"/>
              </a:spcBef>
              <a:spcAft>
                <a:spcPts val="0"/>
              </a:spcAft>
              <a:buClr>
                <a:srgbClr val="000000"/>
              </a:buClr>
              <a:buSzPts val="2400"/>
              <a:buFont typeface="Arial"/>
              <a:buNone/>
            </a:pPr>
            <a:r>
              <a:t/>
            </a:r>
            <a:endParaRPr b="0" i="0" sz="2400" u="none" cap="none" strike="noStrike">
              <a:solidFill>
                <a:srgbClr val="FF0000"/>
              </a:solidFill>
              <a:latin typeface="Trebuchet MS"/>
              <a:ea typeface="Trebuchet MS"/>
              <a:cs typeface="Trebuchet MS"/>
              <a:sym typeface="Trebuchet MS"/>
            </a:endParaRPr>
          </a:p>
        </p:txBody>
      </p:sp>
      <p:graphicFrame>
        <p:nvGraphicFramePr>
          <p:cNvPr id="463" name="Google Shape;463;gaed6f3d5dd_0_182"/>
          <p:cNvGraphicFramePr/>
          <p:nvPr/>
        </p:nvGraphicFramePr>
        <p:xfrm>
          <a:off x="465925" y="630775"/>
          <a:ext cx="3000000" cy="3000000"/>
        </p:xfrm>
        <a:graphic>
          <a:graphicData uri="http://schemas.openxmlformats.org/drawingml/2006/table">
            <a:tbl>
              <a:tblPr>
                <a:noFill/>
                <a:tableStyleId>{8DE499D5-6F13-4536-9205-E441A59427AE}</a:tableStyleId>
              </a:tblPr>
              <a:tblGrid>
                <a:gridCol w="994150"/>
                <a:gridCol w="1982750"/>
                <a:gridCol w="1711025"/>
                <a:gridCol w="1758625"/>
                <a:gridCol w="1772275"/>
                <a:gridCol w="1732400"/>
                <a:gridCol w="1308925"/>
              </a:tblGrid>
              <a:tr h="717025">
                <a:tc>
                  <a:txBody>
                    <a:bodyPr/>
                    <a:lstStyle/>
                    <a:p>
                      <a:pPr indent="0" lvl="0" marL="0" marR="0" rtl="0" algn="l">
                        <a:lnSpc>
                          <a:spcPct val="100000"/>
                        </a:lnSpc>
                        <a:spcBef>
                          <a:spcPts val="0"/>
                        </a:spcBef>
                        <a:spcAft>
                          <a:spcPts val="0"/>
                        </a:spcAft>
                        <a:buClr>
                          <a:srgbClr val="000000"/>
                        </a:buClr>
                        <a:buSzPts val="1900"/>
                        <a:buFont typeface="Arial"/>
                        <a:buNone/>
                      </a:pPr>
                      <a:r>
                        <a:t/>
                      </a:r>
                      <a:endParaRPr sz="1900" u="none" cap="none" strike="noStrike">
                        <a:solidFill>
                          <a:srgbClr val="1A9988"/>
                        </a:solidFill>
                        <a:latin typeface="Yanone Kaffeesatz"/>
                        <a:ea typeface="Yanone Kaffeesatz"/>
                        <a:cs typeface="Yanone Kaffeesatz"/>
                        <a:sym typeface="Yanone Kaffeesatz"/>
                      </a:endParaRPr>
                    </a:p>
                  </a:txBody>
                  <a:tcPr marT="91425" marB="91425" marR="91425" marL="91425">
                    <a:lnL cap="flat" cmpd="sng" w="9525">
                      <a:solidFill>
                        <a:schemeClr val="accent5"/>
                      </a:solidFill>
                      <a:prstDash val="solid"/>
                      <a:round/>
                      <a:headEnd len="sm" w="sm" type="none"/>
                      <a:tailEnd len="sm" w="sm" type="none"/>
                    </a:lnL>
                    <a:lnR cap="flat" cmpd="sng" w="9525">
                      <a:solidFill>
                        <a:schemeClr val="accent5"/>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solidFill>
                      <a:srgbClr val="1A9988">
                        <a:alpha val="61960"/>
                      </a:srgbClr>
                    </a:solidFill>
                  </a:tcPr>
                </a:tc>
                <a:tc>
                  <a:txBody>
                    <a:bodyPr/>
                    <a:lstStyle/>
                    <a:p>
                      <a:pPr indent="0" lvl="0" marL="0" marR="0" rtl="0" algn="ctr">
                        <a:lnSpc>
                          <a:spcPct val="100000"/>
                        </a:lnSpc>
                        <a:spcBef>
                          <a:spcPts val="0"/>
                        </a:spcBef>
                        <a:spcAft>
                          <a:spcPts val="0"/>
                        </a:spcAft>
                        <a:buClr>
                          <a:srgbClr val="000000"/>
                        </a:buClr>
                        <a:buSzPts val="1900"/>
                        <a:buFont typeface="Arial"/>
                        <a:buNone/>
                      </a:pPr>
                      <a:r>
                        <a:rPr lang="en-US" sz="1900" u="none" cap="none" strike="noStrike">
                          <a:latin typeface="Yanone Kaffeesatz"/>
                          <a:ea typeface="Yanone Kaffeesatz"/>
                          <a:cs typeface="Yanone Kaffeesatz"/>
                          <a:sym typeface="Yanone Kaffeesatz"/>
                        </a:rPr>
                        <a:t>Paper 1:</a:t>
                      </a:r>
                      <a:endParaRPr sz="1900" u="none" cap="none" strike="noStrike">
                        <a:latin typeface="Yanone Kaffeesatz"/>
                        <a:ea typeface="Yanone Kaffeesatz"/>
                        <a:cs typeface="Yanone Kaffeesatz"/>
                        <a:sym typeface="Yanone Kaffeesatz"/>
                      </a:endParaRPr>
                    </a:p>
                  </a:txBody>
                  <a:tcPr marT="91425" marB="91425" marR="91425" marL="91425">
                    <a:lnL cap="flat" cmpd="sng" w="9525">
                      <a:solidFill>
                        <a:schemeClr val="accent5"/>
                      </a:solidFill>
                      <a:prstDash val="solid"/>
                      <a:round/>
                      <a:headEnd len="sm" w="sm" type="none"/>
                      <a:tailEnd len="sm" w="sm" type="none"/>
                    </a:lnL>
                    <a:lnR cap="flat" cmpd="sng" w="9525">
                      <a:solidFill>
                        <a:srgbClr val="1A9988"/>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solidFill>
                      <a:srgbClr val="1A9988">
                        <a:alpha val="61960"/>
                      </a:srgbClr>
                    </a:solidFill>
                  </a:tcPr>
                </a:tc>
                <a:tc>
                  <a:txBody>
                    <a:bodyPr/>
                    <a:lstStyle/>
                    <a:p>
                      <a:pPr indent="0" lvl="0" marL="0" marR="0" rtl="0" algn="ctr">
                        <a:lnSpc>
                          <a:spcPct val="100000"/>
                        </a:lnSpc>
                        <a:spcBef>
                          <a:spcPts val="0"/>
                        </a:spcBef>
                        <a:spcAft>
                          <a:spcPts val="0"/>
                        </a:spcAft>
                        <a:buClr>
                          <a:srgbClr val="000000"/>
                        </a:buClr>
                        <a:buSzPts val="1900"/>
                        <a:buFont typeface="Arial"/>
                        <a:buNone/>
                      </a:pPr>
                      <a:r>
                        <a:rPr lang="en-US" sz="1900" u="none" cap="none" strike="noStrike">
                          <a:latin typeface="Yanone Kaffeesatz"/>
                          <a:ea typeface="Yanone Kaffeesatz"/>
                          <a:cs typeface="Yanone Kaffeesatz"/>
                          <a:sym typeface="Yanone Kaffeesatz"/>
                        </a:rPr>
                        <a:t>Paper 2:</a:t>
                      </a:r>
                      <a:endParaRPr sz="1900" u="none" cap="none" strike="noStrike">
                        <a:latin typeface="Yanone Kaffeesatz"/>
                        <a:ea typeface="Yanone Kaffeesatz"/>
                        <a:cs typeface="Yanone Kaffeesatz"/>
                        <a:sym typeface="Yanone Kaffeesatz"/>
                      </a:endParaRPr>
                    </a:p>
                  </a:txBody>
                  <a:tcPr marT="91425" marB="91425" marR="91425" marL="91425">
                    <a:lnL cap="flat" cmpd="sng" w="9525">
                      <a:solidFill>
                        <a:srgbClr val="1A9988"/>
                      </a:solidFill>
                      <a:prstDash val="solid"/>
                      <a:round/>
                      <a:headEnd len="sm" w="sm" type="none"/>
                      <a:tailEnd len="sm" w="sm" type="none"/>
                    </a:lnL>
                    <a:lnR cap="flat" cmpd="sng" w="9525">
                      <a:solidFill>
                        <a:srgbClr val="1A9988"/>
                      </a:solidFill>
                      <a:prstDash val="solid"/>
                      <a:round/>
                      <a:headEnd len="sm" w="sm" type="none"/>
                      <a:tailEnd len="sm" w="sm" type="none"/>
                    </a:lnR>
                    <a:lnT cap="flat" cmpd="sng" w="9525">
                      <a:solidFill>
                        <a:srgbClr val="1A9988"/>
                      </a:solidFill>
                      <a:prstDash val="solid"/>
                      <a:round/>
                      <a:headEnd len="sm" w="sm" type="none"/>
                      <a:tailEnd len="sm" w="sm" type="none"/>
                    </a:lnT>
                    <a:lnB cap="flat" cmpd="sng" w="9525">
                      <a:solidFill>
                        <a:srgbClr val="1A9988"/>
                      </a:solidFill>
                      <a:prstDash val="solid"/>
                      <a:round/>
                      <a:headEnd len="sm" w="sm" type="none"/>
                      <a:tailEnd len="sm" w="sm" type="none"/>
                    </a:lnB>
                    <a:solidFill>
                      <a:srgbClr val="1A9988">
                        <a:alpha val="61960"/>
                      </a:srgbClr>
                    </a:solidFill>
                  </a:tcPr>
                </a:tc>
                <a:tc>
                  <a:txBody>
                    <a:bodyPr/>
                    <a:lstStyle/>
                    <a:p>
                      <a:pPr indent="0" lvl="0" marL="0" marR="0" rtl="0" algn="ctr">
                        <a:lnSpc>
                          <a:spcPct val="100000"/>
                        </a:lnSpc>
                        <a:spcBef>
                          <a:spcPts val="0"/>
                        </a:spcBef>
                        <a:spcAft>
                          <a:spcPts val="0"/>
                        </a:spcAft>
                        <a:buClr>
                          <a:srgbClr val="000000"/>
                        </a:buClr>
                        <a:buSzPts val="1900"/>
                        <a:buFont typeface="Arial"/>
                        <a:buNone/>
                      </a:pPr>
                      <a:r>
                        <a:rPr lang="en-US" sz="1900" u="none" cap="none" strike="noStrike">
                          <a:latin typeface="Yanone Kaffeesatz"/>
                          <a:ea typeface="Yanone Kaffeesatz"/>
                          <a:cs typeface="Yanone Kaffeesatz"/>
                          <a:sym typeface="Yanone Kaffeesatz"/>
                        </a:rPr>
                        <a:t>Paper 3 :</a:t>
                      </a:r>
                      <a:endParaRPr sz="1900" u="none" cap="none" strike="noStrike">
                        <a:latin typeface="Yanone Kaffeesatz"/>
                        <a:ea typeface="Yanone Kaffeesatz"/>
                        <a:cs typeface="Yanone Kaffeesatz"/>
                        <a:sym typeface="Yanone Kaffeesatz"/>
                      </a:endParaRPr>
                    </a:p>
                  </a:txBody>
                  <a:tcPr marT="91425" marB="91425" marR="91425" marL="91425">
                    <a:lnL cap="flat" cmpd="sng" w="9525">
                      <a:solidFill>
                        <a:srgbClr val="1A9988"/>
                      </a:solidFill>
                      <a:prstDash val="solid"/>
                      <a:round/>
                      <a:headEnd len="sm" w="sm" type="none"/>
                      <a:tailEnd len="sm" w="sm" type="none"/>
                    </a:lnL>
                    <a:lnR cap="flat" cmpd="sng" w="9525">
                      <a:solidFill>
                        <a:schemeClr val="accent5"/>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solidFill>
                      <a:srgbClr val="1A9988">
                        <a:alpha val="61960"/>
                      </a:srgbClr>
                    </a:solidFill>
                  </a:tcPr>
                </a:tc>
                <a:tc>
                  <a:txBody>
                    <a:bodyPr/>
                    <a:lstStyle/>
                    <a:p>
                      <a:pPr indent="0" lvl="0" marL="0" marR="0" rtl="0" algn="ctr">
                        <a:lnSpc>
                          <a:spcPct val="100000"/>
                        </a:lnSpc>
                        <a:spcBef>
                          <a:spcPts val="0"/>
                        </a:spcBef>
                        <a:spcAft>
                          <a:spcPts val="0"/>
                        </a:spcAft>
                        <a:buClr>
                          <a:srgbClr val="000000"/>
                        </a:buClr>
                        <a:buSzPts val="1900"/>
                        <a:buFont typeface="Arial"/>
                        <a:buNone/>
                      </a:pPr>
                      <a:r>
                        <a:rPr lang="en-US" sz="1900" u="none" cap="none" strike="noStrike">
                          <a:latin typeface="Yanone Kaffeesatz"/>
                          <a:ea typeface="Yanone Kaffeesatz"/>
                          <a:cs typeface="Yanone Kaffeesatz"/>
                          <a:sym typeface="Yanone Kaffeesatz"/>
                        </a:rPr>
                        <a:t>Paper 4: </a:t>
                      </a:r>
                      <a:endParaRPr sz="1900" u="none" cap="none" strike="noStrike">
                        <a:latin typeface="Yanone Kaffeesatz"/>
                        <a:ea typeface="Yanone Kaffeesatz"/>
                        <a:cs typeface="Yanone Kaffeesatz"/>
                        <a:sym typeface="Yanone Kaffeesatz"/>
                      </a:endParaRPr>
                    </a:p>
                  </a:txBody>
                  <a:tcPr marT="91425" marB="91425" marR="91425" marL="91425">
                    <a:lnL cap="flat" cmpd="sng" w="9525">
                      <a:solidFill>
                        <a:schemeClr val="accent5"/>
                      </a:solidFill>
                      <a:prstDash val="solid"/>
                      <a:round/>
                      <a:headEnd len="sm" w="sm" type="none"/>
                      <a:tailEnd len="sm" w="sm" type="none"/>
                    </a:lnL>
                    <a:lnR cap="flat" cmpd="sng" w="9525">
                      <a:solidFill>
                        <a:schemeClr val="accent5"/>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solidFill>
                      <a:srgbClr val="1A9988">
                        <a:alpha val="61960"/>
                      </a:srgbClr>
                    </a:solidFill>
                  </a:tcPr>
                </a:tc>
                <a:tc>
                  <a:txBody>
                    <a:bodyPr/>
                    <a:lstStyle/>
                    <a:p>
                      <a:pPr indent="0" lvl="0" marL="0" marR="0" rtl="0" algn="ctr">
                        <a:lnSpc>
                          <a:spcPct val="100000"/>
                        </a:lnSpc>
                        <a:spcBef>
                          <a:spcPts val="0"/>
                        </a:spcBef>
                        <a:spcAft>
                          <a:spcPts val="0"/>
                        </a:spcAft>
                        <a:buClr>
                          <a:srgbClr val="000000"/>
                        </a:buClr>
                        <a:buSzPts val="1900"/>
                        <a:buFont typeface="Arial"/>
                        <a:buNone/>
                      </a:pPr>
                      <a:r>
                        <a:rPr lang="en-US" sz="1900" u="none" cap="none" strike="noStrike">
                          <a:latin typeface="Yanone Kaffeesatz"/>
                          <a:ea typeface="Yanone Kaffeesatz"/>
                          <a:cs typeface="Yanone Kaffeesatz"/>
                          <a:sym typeface="Yanone Kaffeesatz"/>
                        </a:rPr>
                        <a:t>Paper 5:</a:t>
                      </a:r>
                      <a:endParaRPr sz="1900" u="none" cap="none" strike="noStrike">
                        <a:latin typeface="Yanone Kaffeesatz"/>
                        <a:ea typeface="Yanone Kaffeesatz"/>
                        <a:cs typeface="Yanone Kaffeesatz"/>
                        <a:sym typeface="Yanone Kaffeesatz"/>
                      </a:endParaRPr>
                    </a:p>
                  </a:txBody>
                  <a:tcPr marT="91425" marB="91425" marR="91425" marL="91425">
                    <a:lnL cap="flat" cmpd="sng" w="9525">
                      <a:solidFill>
                        <a:schemeClr val="accent5"/>
                      </a:solidFill>
                      <a:prstDash val="solid"/>
                      <a:round/>
                      <a:headEnd len="sm" w="sm" type="none"/>
                      <a:tailEnd len="sm" w="sm" type="none"/>
                    </a:lnL>
                    <a:lnR cap="flat" cmpd="sng" w="9525">
                      <a:solidFill>
                        <a:schemeClr val="accent5"/>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solidFill>
                      <a:srgbClr val="1A9988">
                        <a:alpha val="62352"/>
                      </a:srgbClr>
                    </a:solidFill>
                  </a:tcPr>
                </a:tc>
                <a:tc>
                  <a:txBody>
                    <a:bodyPr/>
                    <a:lstStyle/>
                    <a:p>
                      <a:pPr indent="0" lvl="0" marL="0" marR="0" rtl="0" algn="ctr">
                        <a:lnSpc>
                          <a:spcPct val="100000"/>
                        </a:lnSpc>
                        <a:spcBef>
                          <a:spcPts val="0"/>
                        </a:spcBef>
                        <a:spcAft>
                          <a:spcPts val="0"/>
                        </a:spcAft>
                        <a:buClr>
                          <a:srgbClr val="000000"/>
                        </a:buClr>
                        <a:buSzPts val="1900"/>
                        <a:buFont typeface="Arial"/>
                        <a:buNone/>
                      </a:pPr>
                      <a:r>
                        <a:rPr lang="en-US" sz="1900" u="none" cap="none" strike="noStrike">
                          <a:latin typeface="Yanone Kaffeesatz"/>
                          <a:ea typeface="Yanone Kaffeesatz"/>
                          <a:cs typeface="Yanone Kaffeesatz"/>
                          <a:sym typeface="Yanone Kaffeesatz"/>
                        </a:rPr>
                        <a:t>Paper 6:</a:t>
                      </a:r>
                      <a:endParaRPr sz="1900" u="none" cap="none" strike="noStrike">
                        <a:latin typeface="Yanone Kaffeesatz"/>
                        <a:ea typeface="Yanone Kaffeesatz"/>
                        <a:cs typeface="Yanone Kaffeesatz"/>
                        <a:sym typeface="Yanone Kaffeesatz"/>
                      </a:endParaRPr>
                    </a:p>
                  </a:txBody>
                  <a:tcPr marT="91425" marB="91425" marR="91425" marL="91425">
                    <a:lnL cap="flat" cmpd="sng" w="9525">
                      <a:solidFill>
                        <a:schemeClr val="accent5"/>
                      </a:solidFill>
                      <a:prstDash val="solid"/>
                      <a:round/>
                      <a:headEnd len="sm" w="sm" type="none"/>
                      <a:tailEnd len="sm" w="sm" type="none"/>
                    </a:lnL>
                    <a:lnR cap="flat" cmpd="sng" w="9525">
                      <a:solidFill>
                        <a:schemeClr val="accent5"/>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solidFill>
                      <a:srgbClr val="1A9988">
                        <a:alpha val="62352"/>
                      </a:srgbClr>
                    </a:solidFill>
                  </a:tcPr>
                </a:tc>
              </a:tr>
              <a:tr h="1777075">
                <a:tc>
                  <a:txBody>
                    <a:bodyPr/>
                    <a:lstStyle/>
                    <a:p>
                      <a:pPr indent="0" lvl="0" marL="0" marR="0" rtl="0" algn="ctr">
                        <a:lnSpc>
                          <a:spcPct val="100000"/>
                        </a:lnSpc>
                        <a:spcBef>
                          <a:spcPts val="0"/>
                        </a:spcBef>
                        <a:spcAft>
                          <a:spcPts val="0"/>
                        </a:spcAft>
                        <a:buClr>
                          <a:srgbClr val="000000"/>
                        </a:buClr>
                        <a:buSzPts val="1600"/>
                        <a:buFont typeface="Arial"/>
                        <a:buNone/>
                      </a:pPr>
                      <a:r>
                        <a:rPr lang="en-US" sz="1600" u="none" cap="none" strike="noStrike">
                          <a:latin typeface="Yanone Kaffeesatz"/>
                          <a:ea typeface="Yanone Kaffeesatz"/>
                          <a:cs typeface="Yanone Kaffeesatz"/>
                          <a:sym typeface="Yanone Kaffeesatz"/>
                        </a:rPr>
                        <a:t>Proposed  Method</a:t>
                      </a:r>
                      <a:endParaRPr sz="1700" u="none" cap="none" strike="noStrike">
                        <a:latin typeface="Yanone Kaffeesatz"/>
                        <a:ea typeface="Yanone Kaffeesatz"/>
                        <a:cs typeface="Yanone Kaffeesatz"/>
                        <a:sym typeface="Yanone Kaffeesatz"/>
                      </a:endParaRPr>
                    </a:p>
                  </a:txBody>
                  <a:tcPr marT="91425" marB="91425" marR="91425" marL="91425">
                    <a:lnL cap="flat" cmpd="sng" w="9525">
                      <a:solidFill>
                        <a:schemeClr val="accent5"/>
                      </a:solidFill>
                      <a:prstDash val="solid"/>
                      <a:round/>
                      <a:headEnd len="sm" w="sm" type="none"/>
                      <a:tailEnd len="sm" w="sm" type="none"/>
                    </a:lnL>
                    <a:lnR cap="flat" cmpd="sng" w="9525">
                      <a:solidFill>
                        <a:schemeClr val="accent5"/>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solidFill>
                      <a:srgbClr val="1A9988">
                        <a:alpha val="61960"/>
                      </a:srgbClr>
                    </a:solidFill>
                  </a:tcPr>
                </a:tc>
                <a:tc>
                  <a:txBody>
                    <a:bodyPr/>
                    <a:lstStyle/>
                    <a:p>
                      <a:pPr indent="0" lvl="0" marL="0" marR="0" rtl="0" algn="l">
                        <a:lnSpc>
                          <a:spcPct val="100000"/>
                        </a:lnSpc>
                        <a:spcBef>
                          <a:spcPts val="0"/>
                        </a:spcBef>
                        <a:spcAft>
                          <a:spcPts val="0"/>
                        </a:spcAft>
                        <a:buClr>
                          <a:srgbClr val="000000"/>
                        </a:buClr>
                        <a:buSzPts val="1200"/>
                        <a:buFont typeface="Arial"/>
                        <a:buNone/>
                      </a:pPr>
                      <a:r>
                        <a:rPr lang="en-US" sz="1200" u="none" cap="none" strike="noStrike">
                          <a:latin typeface="Nunito"/>
                          <a:ea typeface="Nunito"/>
                          <a:cs typeface="Nunito"/>
                          <a:sym typeface="Nunito"/>
                        </a:rPr>
                        <a:t>MT based Hybrid model system for English to kannada translation, where rule-based and example-based methods are combined to obtain accurate results</a:t>
                      </a:r>
                      <a:endParaRPr sz="1200" u="none" cap="none" strike="noStrike">
                        <a:latin typeface="Nunito"/>
                        <a:ea typeface="Nunito"/>
                        <a:cs typeface="Nunito"/>
                        <a:sym typeface="Nunito"/>
                      </a:endParaRPr>
                    </a:p>
                  </a:txBody>
                  <a:tcPr marT="91425" marB="91425" marR="91425" marL="91425" anchor="ctr">
                    <a:lnL cap="flat" cmpd="sng" w="9525">
                      <a:solidFill>
                        <a:schemeClr val="accent5"/>
                      </a:solidFill>
                      <a:prstDash val="solid"/>
                      <a:round/>
                      <a:headEnd len="sm" w="sm" type="none"/>
                      <a:tailEnd len="sm" w="sm" type="none"/>
                    </a:lnL>
                    <a:lnR cap="flat" cmpd="sng" w="9525">
                      <a:solidFill>
                        <a:srgbClr val="1A9988"/>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rPr lang="en-US" sz="1200" u="none" cap="none" strike="noStrike">
                          <a:latin typeface="Nunito"/>
                          <a:ea typeface="Nunito"/>
                          <a:cs typeface="Nunito"/>
                          <a:sym typeface="Nunito"/>
                        </a:rPr>
                        <a:t>POS tagger for Kannada sentence translation. Where they have used decision tree based model for tagging /kannada sentences which would help in translation </a:t>
                      </a:r>
                      <a:endParaRPr sz="1200" u="none" cap="none" strike="noStrike">
                        <a:latin typeface="Nunito"/>
                        <a:ea typeface="Nunito"/>
                        <a:cs typeface="Nunito"/>
                        <a:sym typeface="Nunito"/>
                      </a:endParaRPr>
                    </a:p>
                  </a:txBody>
                  <a:tcPr marT="91425" marB="91425" marR="91425" marL="91425" anchor="ctr">
                    <a:lnL cap="flat" cmpd="sng" w="9525">
                      <a:solidFill>
                        <a:srgbClr val="1A9988"/>
                      </a:solidFill>
                      <a:prstDash val="solid"/>
                      <a:round/>
                      <a:headEnd len="sm" w="sm" type="none"/>
                      <a:tailEnd len="sm" w="sm" type="none"/>
                    </a:lnL>
                    <a:lnR cap="flat" cmpd="sng" w="9525">
                      <a:solidFill>
                        <a:srgbClr val="1A9988"/>
                      </a:solidFill>
                      <a:prstDash val="solid"/>
                      <a:round/>
                      <a:headEnd len="sm" w="sm" type="none"/>
                      <a:tailEnd len="sm" w="sm" type="none"/>
                    </a:lnR>
                    <a:lnT cap="flat" cmpd="sng" w="9525">
                      <a:solidFill>
                        <a:srgbClr val="1A9988"/>
                      </a:solidFill>
                      <a:prstDash val="solid"/>
                      <a:round/>
                      <a:headEnd len="sm" w="sm" type="none"/>
                      <a:tailEnd len="sm" w="sm" type="none"/>
                    </a:lnT>
                    <a:lnB cap="flat" cmpd="sng" w="9525">
                      <a:solidFill>
                        <a:srgbClr val="1A9988"/>
                      </a:solidFill>
                      <a:prstDash val="solid"/>
                      <a:round/>
                      <a:headEnd len="sm" w="sm" type="none"/>
                      <a:tailEnd len="sm" w="sm" type="none"/>
                    </a:lnB>
                    <a:solidFill>
                      <a:srgbClr val="E0F8F5"/>
                    </a:solidFill>
                  </a:tcPr>
                </a:tc>
                <a:tc>
                  <a:txBody>
                    <a:bodyPr/>
                    <a:lstStyle/>
                    <a:p>
                      <a:pPr indent="0" lvl="0" marL="0" marR="0" rtl="0" algn="l">
                        <a:lnSpc>
                          <a:spcPct val="100000"/>
                        </a:lnSpc>
                        <a:spcBef>
                          <a:spcPts val="0"/>
                        </a:spcBef>
                        <a:spcAft>
                          <a:spcPts val="0"/>
                        </a:spcAft>
                        <a:buClr>
                          <a:srgbClr val="000000"/>
                        </a:buClr>
                        <a:buSzPts val="1200"/>
                        <a:buFont typeface="Arial"/>
                        <a:buNone/>
                      </a:pPr>
                      <a:r>
                        <a:rPr lang="en-US" sz="1200" u="none" cap="none" strike="noStrike">
                          <a:latin typeface="Nunito"/>
                          <a:ea typeface="Nunito"/>
                          <a:cs typeface="Nunito"/>
                          <a:sym typeface="Nunito"/>
                        </a:rPr>
                        <a:t>Using Bert for neural machine translation using baseline model like transformer big and transformer base</a:t>
                      </a:r>
                      <a:endParaRPr sz="1200" u="none" cap="none" strike="noStrike">
                        <a:latin typeface="Nunito"/>
                        <a:ea typeface="Nunito"/>
                        <a:cs typeface="Nunito"/>
                        <a:sym typeface="Nunito"/>
                      </a:endParaRPr>
                    </a:p>
                  </a:txBody>
                  <a:tcPr marT="91425" marB="91425" marR="91425" marL="91425" anchor="ctr">
                    <a:lnL cap="flat" cmpd="sng" w="9525">
                      <a:solidFill>
                        <a:srgbClr val="1A9988"/>
                      </a:solidFill>
                      <a:prstDash val="solid"/>
                      <a:round/>
                      <a:headEnd len="sm" w="sm" type="none"/>
                      <a:tailEnd len="sm" w="sm" type="none"/>
                    </a:lnL>
                    <a:lnR cap="flat" cmpd="sng" w="9525">
                      <a:solidFill>
                        <a:schemeClr val="accent5"/>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100"/>
                        <a:buFont typeface="Arial"/>
                        <a:buNone/>
                      </a:pPr>
                      <a:r>
                        <a:rPr lang="en-US" sz="1400" u="none" cap="none" strike="noStrike">
                          <a:solidFill>
                            <a:schemeClr val="dk1"/>
                          </a:solidFill>
                        </a:rPr>
                        <a:t> </a:t>
                      </a:r>
                      <a:r>
                        <a:rPr lang="en-US" sz="1200" u="none" cap="none" strike="noStrike">
                          <a:solidFill>
                            <a:schemeClr val="dk1"/>
                          </a:solidFill>
                          <a:latin typeface="Nunito"/>
                          <a:ea typeface="Nunito"/>
                          <a:cs typeface="Nunito"/>
                          <a:sym typeface="Nunito"/>
                        </a:rPr>
                        <a:t>MT system in which Rule-Based, Dictionary-Based approaches are applied for English-to-Kannada/Telugu Language Identification and MT</a:t>
                      </a:r>
                      <a:endParaRPr sz="1200" u="none" cap="none" strike="noStrike">
                        <a:latin typeface="Nunito"/>
                        <a:ea typeface="Nunito"/>
                        <a:cs typeface="Nunito"/>
                        <a:sym typeface="Nunito"/>
                      </a:endParaRPr>
                    </a:p>
                  </a:txBody>
                  <a:tcPr marT="91425" marB="91425" marR="91425" marL="91425" anchor="ctr">
                    <a:lnL cap="flat" cmpd="sng" w="9525">
                      <a:solidFill>
                        <a:schemeClr val="accent5"/>
                      </a:solidFill>
                      <a:prstDash val="solid"/>
                      <a:round/>
                      <a:headEnd len="sm" w="sm" type="none"/>
                      <a:tailEnd len="sm" w="sm" type="none"/>
                    </a:lnL>
                    <a:lnR cap="flat" cmpd="sng" w="9525">
                      <a:solidFill>
                        <a:schemeClr val="accent5"/>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solidFill>
                      <a:srgbClr val="E0F8F5"/>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solidFill>
                            <a:schemeClr val="dk1"/>
                          </a:solidFill>
                        </a:rPr>
                        <a:t>Uses BERT fused model, i.e. extract representations for an I/p sequence, fused with each layer of enc and dec</a:t>
                      </a:r>
                      <a:endParaRPr sz="1400" u="none" cap="none" strike="noStrike">
                        <a:solidFill>
                          <a:schemeClr val="dk1"/>
                        </a:solidFill>
                      </a:endParaRPr>
                    </a:p>
                  </a:txBody>
                  <a:tcPr marT="91425" marB="91425" marR="91425" marL="91425" anchor="ctr">
                    <a:lnL cap="flat" cmpd="sng" w="9525">
                      <a:solidFill>
                        <a:schemeClr val="accent5"/>
                      </a:solidFill>
                      <a:prstDash val="solid"/>
                      <a:round/>
                      <a:headEnd len="sm" w="sm" type="none"/>
                      <a:tailEnd len="sm" w="sm" type="none"/>
                    </a:lnL>
                    <a:lnR cap="flat" cmpd="sng" w="9525">
                      <a:solidFill>
                        <a:schemeClr val="accent5"/>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solidFill>
                      <a:srgbClr val="E0F8F5"/>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solidFill>
                            <a:schemeClr val="dk1"/>
                          </a:solidFill>
                        </a:rPr>
                        <a:t>Considers doc level context rather than sentence level using multi-head self attention</a:t>
                      </a:r>
                      <a:endParaRPr sz="1400" u="none" cap="none" strike="noStrike">
                        <a:solidFill>
                          <a:schemeClr val="dk1"/>
                        </a:solidFill>
                      </a:endParaRPr>
                    </a:p>
                  </a:txBody>
                  <a:tcPr marT="91425" marB="91425" marR="91425" marL="91425" anchor="ctr">
                    <a:lnL cap="flat" cmpd="sng" w="9525">
                      <a:solidFill>
                        <a:schemeClr val="accent5"/>
                      </a:solidFill>
                      <a:prstDash val="solid"/>
                      <a:round/>
                      <a:headEnd len="sm" w="sm" type="none"/>
                      <a:tailEnd len="sm" w="sm" type="none"/>
                    </a:lnL>
                    <a:lnR cap="flat" cmpd="sng" w="9525">
                      <a:solidFill>
                        <a:schemeClr val="accent5"/>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solidFill>
                      <a:srgbClr val="E0F8F5"/>
                    </a:solidFill>
                  </a:tcPr>
                </a:tc>
              </a:tr>
              <a:tr h="1228700">
                <a:tc>
                  <a:txBody>
                    <a:bodyPr/>
                    <a:lstStyle/>
                    <a:p>
                      <a:pPr indent="0" lvl="0" marL="0" marR="0" rtl="0" algn="ctr">
                        <a:lnSpc>
                          <a:spcPct val="100000"/>
                        </a:lnSpc>
                        <a:spcBef>
                          <a:spcPts val="0"/>
                        </a:spcBef>
                        <a:spcAft>
                          <a:spcPts val="0"/>
                        </a:spcAft>
                        <a:buClr>
                          <a:srgbClr val="000000"/>
                        </a:buClr>
                        <a:buSzPts val="1600"/>
                        <a:buFont typeface="Arial"/>
                        <a:buNone/>
                      </a:pPr>
                      <a:r>
                        <a:rPr lang="en-US" sz="1600" u="none" cap="none" strike="noStrike">
                          <a:latin typeface="Yanone Kaffeesatz"/>
                          <a:ea typeface="Yanone Kaffeesatz"/>
                          <a:cs typeface="Yanone Kaffeesatz"/>
                          <a:sym typeface="Yanone Kaffeesatz"/>
                        </a:rPr>
                        <a:t>Shortcomings for our use case</a:t>
                      </a:r>
                      <a:endParaRPr sz="1600" u="none" cap="none" strike="noStrike">
                        <a:latin typeface="Yanone Kaffeesatz"/>
                        <a:ea typeface="Yanone Kaffeesatz"/>
                        <a:cs typeface="Yanone Kaffeesatz"/>
                        <a:sym typeface="Yanone Kaffeesatz"/>
                      </a:endParaRPr>
                    </a:p>
                  </a:txBody>
                  <a:tcPr marT="91425" marB="91425" marR="91425" marL="91425" anchor="ctr">
                    <a:lnL cap="flat" cmpd="sng" w="9525">
                      <a:solidFill>
                        <a:schemeClr val="accent5"/>
                      </a:solidFill>
                      <a:prstDash val="solid"/>
                      <a:round/>
                      <a:headEnd len="sm" w="sm" type="none"/>
                      <a:tailEnd len="sm" w="sm" type="none"/>
                    </a:lnL>
                    <a:lnR cap="flat" cmpd="sng" w="9525">
                      <a:solidFill>
                        <a:schemeClr val="accent5"/>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solidFill>
                      <a:srgbClr val="1A9988">
                        <a:alpha val="61960"/>
                      </a:srgbClr>
                    </a:solidFill>
                  </a:tcPr>
                </a:tc>
                <a:tc>
                  <a:txBody>
                    <a:bodyPr/>
                    <a:lstStyle/>
                    <a:p>
                      <a:pPr indent="0" lvl="0" marL="0" marR="0" rtl="0" algn="l">
                        <a:lnSpc>
                          <a:spcPct val="100000"/>
                        </a:lnSpc>
                        <a:spcBef>
                          <a:spcPts val="0"/>
                        </a:spcBef>
                        <a:spcAft>
                          <a:spcPts val="0"/>
                        </a:spcAft>
                        <a:buClr>
                          <a:schemeClr val="dk1"/>
                        </a:buClr>
                        <a:buSzPts val="1300"/>
                        <a:buFont typeface="Arial"/>
                        <a:buNone/>
                      </a:pPr>
                      <a:r>
                        <a:rPr lang="en-US" sz="1300" u="none" cap="none" strike="noStrike">
                          <a:solidFill>
                            <a:schemeClr val="dk1"/>
                          </a:solidFill>
                          <a:latin typeface="Nunito"/>
                          <a:ea typeface="Nunito"/>
                          <a:cs typeface="Nunito"/>
                          <a:sym typeface="Nunito"/>
                        </a:rPr>
                        <a:t>text preprocessing methods can be incorporated</a:t>
                      </a:r>
                      <a:endParaRPr sz="1300" u="none" cap="none" strike="noStrike">
                        <a:solidFill>
                          <a:schemeClr val="dk1"/>
                        </a:solidFill>
                        <a:latin typeface="Nunito"/>
                        <a:ea typeface="Nunito"/>
                        <a:cs typeface="Nunito"/>
                        <a:sym typeface="Nunito"/>
                      </a:endParaRPr>
                    </a:p>
                    <a:p>
                      <a:pPr indent="0" lvl="0" marL="0" marR="0" rtl="0" algn="l">
                        <a:lnSpc>
                          <a:spcPct val="100000"/>
                        </a:lnSpc>
                        <a:spcBef>
                          <a:spcPts val="0"/>
                        </a:spcBef>
                        <a:spcAft>
                          <a:spcPts val="0"/>
                        </a:spcAft>
                        <a:buClr>
                          <a:srgbClr val="000000"/>
                        </a:buClr>
                        <a:buSzPts val="1300"/>
                        <a:buFont typeface="Arial"/>
                        <a:buNone/>
                      </a:pPr>
                      <a:r>
                        <a:t/>
                      </a:r>
                      <a:endParaRPr sz="1300" u="none" cap="none" strike="noStrike">
                        <a:latin typeface="Nunito"/>
                        <a:ea typeface="Nunito"/>
                        <a:cs typeface="Nunito"/>
                        <a:sym typeface="Nunito"/>
                      </a:endParaRPr>
                    </a:p>
                  </a:txBody>
                  <a:tcPr marT="91425" marB="91425" marR="91425" marL="91425">
                    <a:lnL cap="flat" cmpd="sng" w="9525">
                      <a:solidFill>
                        <a:schemeClr val="accent5"/>
                      </a:solidFill>
                      <a:prstDash val="solid"/>
                      <a:round/>
                      <a:headEnd len="sm" w="sm" type="none"/>
                      <a:tailEnd len="sm" w="sm" type="none"/>
                    </a:lnL>
                    <a:lnR cap="flat" cmpd="sng" w="9525">
                      <a:solidFill>
                        <a:srgbClr val="1A9988"/>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300"/>
                        <a:buFont typeface="Arial"/>
                        <a:buNone/>
                      </a:pPr>
                      <a:r>
                        <a:rPr lang="en-US" sz="1300" u="none" cap="none" strike="noStrike">
                          <a:solidFill>
                            <a:schemeClr val="dk1"/>
                          </a:solidFill>
                          <a:latin typeface="Nunito"/>
                          <a:ea typeface="Nunito"/>
                          <a:cs typeface="Nunito"/>
                          <a:sym typeface="Nunito"/>
                        </a:rPr>
                        <a:t>No reputed souce </a:t>
                      </a:r>
                      <a:endParaRPr sz="1300" u="none" cap="none" strike="noStrike">
                        <a:solidFill>
                          <a:schemeClr val="dk1"/>
                        </a:solidFill>
                        <a:latin typeface="Nunito"/>
                        <a:ea typeface="Nunito"/>
                        <a:cs typeface="Nunito"/>
                        <a:sym typeface="Nunito"/>
                      </a:endParaRPr>
                    </a:p>
                    <a:p>
                      <a:pPr indent="0" lvl="0" marL="0" marR="0" rtl="0" algn="l">
                        <a:lnSpc>
                          <a:spcPct val="100000"/>
                        </a:lnSpc>
                        <a:spcBef>
                          <a:spcPts val="0"/>
                        </a:spcBef>
                        <a:spcAft>
                          <a:spcPts val="0"/>
                        </a:spcAft>
                        <a:buClr>
                          <a:schemeClr val="dk1"/>
                        </a:buClr>
                        <a:buSzPts val="1100"/>
                        <a:buFont typeface="Arial"/>
                        <a:buNone/>
                      </a:pPr>
                      <a:r>
                        <a:rPr lang="en-US" sz="1300" u="none" cap="none" strike="noStrike">
                          <a:solidFill>
                            <a:schemeClr val="dk1"/>
                          </a:solidFill>
                          <a:latin typeface="Nunito"/>
                          <a:ea typeface="Nunito"/>
                          <a:cs typeface="Nunito"/>
                          <a:sym typeface="Nunito"/>
                        </a:rPr>
                        <a:t>for the application in Eng-kannada translation</a:t>
                      </a:r>
                      <a:endParaRPr sz="1300" u="none" cap="none" strike="noStrike">
                        <a:solidFill>
                          <a:schemeClr val="dk1"/>
                        </a:solidFill>
                        <a:latin typeface="Nunito"/>
                        <a:ea typeface="Nunito"/>
                        <a:cs typeface="Nunito"/>
                        <a:sym typeface="Nunito"/>
                      </a:endParaRPr>
                    </a:p>
                    <a:p>
                      <a:pPr indent="0" lvl="0" marL="0" marR="0" rtl="0" algn="l">
                        <a:lnSpc>
                          <a:spcPct val="100000"/>
                        </a:lnSpc>
                        <a:spcBef>
                          <a:spcPts val="0"/>
                        </a:spcBef>
                        <a:spcAft>
                          <a:spcPts val="0"/>
                        </a:spcAft>
                        <a:buClr>
                          <a:srgbClr val="000000"/>
                        </a:buClr>
                        <a:buSzPts val="1300"/>
                        <a:buFont typeface="Arial"/>
                        <a:buNone/>
                      </a:pPr>
                      <a:r>
                        <a:t/>
                      </a:r>
                      <a:endParaRPr sz="1300" u="none" cap="none" strike="noStrike">
                        <a:latin typeface="Nunito"/>
                        <a:ea typeface="Nunito"/>
                        <a:cs typeface="Nunito"/>
                        <a:sym typeface="Nunito"/>
                      </a:endParaRPr>
                    </a:p>
                  </a:txBody>
                  <a:tcPr marT="91425" marB="91425" marR="91425" marL="91425">
                    <a:lnL cap="flat" cmpd="sng" w="9525">
                      <a:solidFill>
                        <a:srgbClr val="1A9988"/>
                      </a:solidFill>
                      <a:prstDash val="solid"/>
                      <a:round/>
                      <a:headEnd len="sm" w="sm" type="none"/>
                      <a:tailEnd len="sm" w="sm" type="none"/>
                    </a:lnL>
                    <a:lnR cap="flat" cmpd="sng" w="9525">
                      <a:solidFill>
                        <a:srgbClr val="1A9988"/>
                      </a:solidFill>
                      <a:prstDash val="solid"/>
                      <a:round/>
                      <a:headEnd len="sm" w="sm" type="none"/>
                      <a:tailEnd len="sm" w="sm" type="none"/>
                    </a:lnR>
                    <a:lnT cap="flat" cmpd="sng" w="9525">
                      <a:solidFill>
                        <a:srgbClr val="1A9988"/>
                      </a:solidFill>
                      <a:prstDash val="solid"/>
                      <a:round/>
                      <a:headEnd len="sm" w="sm" type="none"/>
                      <a:tailEnd len="sm" w="sm" type="none"/>
                    </a:lnT>
                    <a:lnB cap="flat" cmpd="sng" w="9525">
                      <a:solidFill>
                        <a:srgbClr val="1A9988"/>
                      </a:solidFill>
                      <a:prstDash val="solid"/>
                      <a:round/>
                      <a:headEnd len="sm" w="sm" type="none"/>
                      <a:tailEnd len="sm" w="sm" type="none"/>
                    </a:lnB>
                    <a:solidFill>
                      <a:srgbClr val="E0F8F5"/>
                    </a:solidFill>
                  </a:tcPr>
                </a:tc>
                <a:tc>
                  <a:txBody>
                    <a:bodyPr/>
                    <a:lstStyle/>
                    <a:p>
                      <a:pPr indent="0" lvl="0" marL="0" marR="0" rtl="0" algn="l">
                        <a:lnSpc>
                          <a:spcPct val="100000"/>
                        </a:lnSpc>
                        <a:spcBef>
                          <a:spcPts val="0"/>
                        </a:spcBef>
                        <a:spcAft>
                          <a:spcPts val="0"/>
                        </a:spcAft>
                        <a:buClr>
                          <a:srgbClr val="000000"/>
                        </a:buClr>
                        <a:buSzPts val="1300"/>
                        <a:buFont typeface="Arial"/>
                        <a:buNone/>
                      </a:pPr>
                      <a:r>
                        <a:rPr lang="en-US" sz="1300" u="none" cap="none" strike="noStrike">
                          <a:solidFill>
                            <a:schemeClr val="dk1"/>
                          </a:solidFill>
                          <a:latin typeface="Nunito"/>
                          <a:ea typeface="Nunito"/>
                          <a:cs typeface="Nunito"/>
                          <a:sym typeface="Nunito"/>
                        </a:rPr>
                        <a:t>Doesn’t focus on the other language translation. And the </a:t>
                      </a:r>
                      <a:endParaRPr sz="1300" u="none" cap="none" strike="noStrike">
                        <a:solidFill>
                          <a:schemeClr val="dk1"/>
                        </a:solidFill>
                        <a:latin typeface="Nunito"/>
                        <a:ea typeface="Nunito"/>
                        <a:cs typeface="Nunito"/>
                        <a:sym typeface="Nunito"/>
                      </a:endParaRPr>
                    </a:p>
                    <a:p>
                      <a:pPr indent="0" lvl="0" marL="0" marR="0" rtl="0" algn="l">
                        <a:lnSpc>
                          <a:spcPct val="100000"/>
                        </a:lnSpc>
                        <a:spcBef>
                          <a:spcPts val="0"/>
                        </a:spcBef>
                        <a:spcAft>
                          <a:spcPts val="0"/>
                        </a:spcAft>
                        <a:buClr>
                          <a:srgbClr val="000000"/>
                        </a:buClr>
                        <a:buSzPts val="1300"/>
                        <a:buFont typeface="Arial"/>
                        <a:buNone/>
                      </a:pPr>
                      <a:r>
                        <a:rPr lang="en-US" sz="1300" u="none" cap="none" strike="noStrike">
                          <a:solidFill>
                            <a:schemeClr val="dk1"/>
                          </a:solidFill>
                          <a:latin typeface="Nunito"/>
                          <a:ea typeface="Nunito"/>
                          <a:cs typeface="Nunito"/>
                          <a:sym typeface="Nunito"/>
                        </a:rPr>
                        <a:t>Source containing  UNK token gives poor translation.</a:t>
                      </a:r>
                      <a:endParaRPr sz="1300" u="none" cap="none" strike="noStrike">
                        <a:solidFill>
                          <a:schemeClr val="dk1"/>
                        </a:solidFill>
                        <a:latin typeface="Nunito"/>
                        <a:ea typeface="Nunito"/>
                        <a:cs typeface="Nunito"/>
                        <a:sym typeface="Nunito"/>
                      </a:endParaRPr>
                    </a:p>
                  </a:txBody>
                  <a:tcPr marT="91425" marB="91425" marR="91425" marL="91425">
                    <a:lnL cap="flat" cmpd="sng" w="9525">
                      <a:solidFill>
                        <a:srgbClr val="1A9988"/>
                      </a:solidFill>
                      <a:prstDash val="solid"/>
                      <a:round/>
                      <a:headEnd len="sm" w="sm" type="none"/>
                      <a:tailEnd len="sm" w="sm" type="none"/>
                    </a:lnL>
                    <a:lnR cap="flat" cmpd="sng" w="9525">
                      <a:solidFill>
                        <a:schemeClr val="accent5"/>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300"/>
                        <a:buFont typeface="Arial"/>
                        <a:buNone/>
                      </a:pPr>
                      <a:r>
                        <a:rPr lang="en-US" sz="1300" u="none" cap="none" strike="noStrike">
                          <a:latin typeface="Nunito"/>
                          <a:ea typeface="Nunito"/>
                          <a:cs typeface="Nunito"/>
                          <a:sym typeface="Nunito"/>
                        </a:rPr>
                        <a:t>The semantic structures was not considered.i.e, SOV structure in case of kannada was not considered</a:t>
                      </a:r>
                      <a:endParaRPr sz="1300" u="none" cap="none" strike="noStrike">
                        <a:latin typeface="Nunito"/>
                        <a:ea typeface="Nunito"/>
                        <a:cs typeface="Nunito"/>
                        <a:sym typeface="Nunito"/>
                      </a:endParaRPr>
                    </a:p>
                  </a:txBody>
                  <a:tcPr marT="91425" marB="91425" marR="91425" marL="91425">
                    <a:lnL cap="flat" cmpd="sng" w="9525">
                      <a:solidFill>
                        <a:schemeClr val="accent5"/>
                      </a:solidFill>
                      <a:prstDash val="solid"/>
                      <a:round/>
                      <a:headEnd len="sm" w="sm" type="none"/>
                      <a:tailEnd len="sm" w="sm" type="none"/>
                    </a:lnL>
                    <a:lnR cap="flat" cmpd="sng" w="9525">
                      <a:solidFill>
                        <a:schemeClr val="accent5"/>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solidFill>
                      <a:srgbClr val="E0F8F5"/>
                    </a:solidFill>
                  </a:tcPr>
                </a:tc>
                <a:tc>
                  <a:txBody>
                    <a:bodyPr/>
                    <a:lstStyle/>
                    <a:p>
                      <a:pPr indent="0" lvl="0" marL="0" marR="0" rtl="0" algn="l">
                        <a:lnSpc>
                          <a:spcPct val="100000"/>
                        </a:lnSpc>
                        <a:spcBef>
                          <a:spcPts val="0"/>
                        </a:spcBef>
                        <a:spcAft>
                          <a:spcPts val="0"/>
                        </a:spcAft>
                        <a:buClr>
                          <a:srgbClr val="000000"/>
                        </a:buClr>
                        <a:buSzPts val="1300"/>
                        <a:buFont typeface="Arial"/>
                        <a:buNone/>
                      </a:pPr>
                      <a:r>
                        <a:rPr lang="en-US" sz="1300" u="none" cap="none" strike="noStrike">
                          <a:latin typeface="Nunito"/>
                          <a:ea typeface="Nunito"/>
                          <a:cs typeface="Nunito"/>
                          <a:sym typeface="Nunito"/>
                        </a:rPr>
                        <a:t>No reputed source for applying BERT to  Kannada</a:t>
                      </a:r>
                      <a:endParaRPr sz="1300" u="none" cap="none" strike="noStrike">
                        <a:latin typeface="Nunito"/>
                        <a:ea typeface="Nunito"/>
                        <a:cs typeface="Nunito"/>
                        <a:sym typeface="Nunito"/>
                      </a:endParaRPr>
                    </a:p>
                  </a:txBody>
                  <a:tcPr marT="91425" marB="91425" marR="91425" marL="91425">
                    <a:lnL cap="flat" cmpd="sng" w="9525">
                      <a:solidFill>
                        <a:schemeClr val="accent5"/>
                      </a:solidFill>
                      <a:prstDash val="solid"/>
                      <a:round/>
                      <a:headEnd len="sm" w="sm" type="none"/>
                      <a:tailEnd len="sm" w="sm" type="none"/>
                    </a:lnL>
                    <a:lnR cap="flat" cmpd="sng" w="9525">
                      <a:solidFill>
                        <a:schemeClr val="accent5"/>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solidFill>
                      <a:srgbClr val="E0F8F5"/>
                    </a:solidFill>
                  </a:tcPr>
                </a:tc>
                <a:tc>
                  <a:txBody>
                    <a:bodyPr/>
                    <a:lstStyle/>
                    <a:p>
                      <a:pPr indent="0" lvl="0" marL="0" marR="0" rtl="0" algn="l">
                        <a:lnSpc>
                          <a:spcPct val="100000"/>
                        </a:lnSpc>
                        <a:spcBef>
                          <a:spcPts val="0"/>
                        </a:spcBef>
                        <a:spcAft>
                          <a:spcPts val="0"/>
                        </a:spcAft>
                        <a:buClr>
                          <a:srgbClr val="000000"/>
                        </a:buClr>
                        <a:buSzPts val="1300"/>
                        <a:buFont typeface="Arial"/>
                        <a:buNone/>
                      </a:pPr>
                      <a:r>
                        <a:rPr lang="en-US" sz="1300" u="none" cap="none" strike="noStrike">
                          <a:latin typeface="Nunito"/>
                          <a:ea typeface="Nunito"/>
                          <a:cs typeface="Nunito"/>
                          <a:sym typeface="Nunito"/>
                        </a:rPr>
                        <a:t>No reputed souce </a:t>
                      </a:r>
                      <a:endParaRPr sz="1300" u="none" cap="none" strike="noStrike">
                        <a:latin typeface="Nunito"/>
                        <a:ea typeface="Nunito"/>
                        <a:cs typeface="Nunito"/>
                        <a:sym typeface="Nunito"/>
                      </a:endParaRPr>
                    </a:p>
                    <a:p>
                      <a:pPr indent="0" lvl="0" marL="0" marR="0" rtl="0" algn="l">
                        <a:lnSpc>
                          <a:spcPct val="100000"/>
                        </a:lnSpc>
                        <a:spcBef>
                          <a:spcPts val="0"/>
                        </a:spcBef>
                        <a:spcAft>
                          <a:spcPts val="0"/>
                        </a:spcAft>
                        <a:buClr>
                          <a:srgbClr val="000000"/>
                        </a:buClr>
                        <a:buSzPts val="1300"/>
                        <a:buFont typeface="Arial"/>
                        <a:buNone/>
                      </a:pPr>
                      <a:r>
                        <a:rPr lang="en-US" sz="1300" u="none" cap="none" strike="noStrike">
                          <a:latin typeface="Nunito"/>
                          <a:ea typeface="Nunito"/>
                          <a:cs typeface="Nunito"/>
                          <a:sym typeface="Nunito"/>
                        </a:rPr>
                        <a:t>for the application in Eng-kannada translation</a:t>
                      </a:r>
                      <a:endParaRPr sz="1300" u="none" cap="none" strike="noStrike">
                        <a:latin typeface="Nunito"/>
                        <a:ea typeface="Nunito"/>
                        <a:cs typeface="Nunito"/>
                        <a:sym typeface="Nunito"/>
                      </a:endParaRPr>
                    </a:p>
                  </a:txBody>
                  <a:tcPr marT="91425" marB="91425" marR="91425" marL="91425">
                    <a:lnL cap="flat" cmpd="sng" w="9525">
                      <a:solidFill>
                        <a:schemeClr val="accent5"/>
                      </a:solidFill>
                      <a:prstDash val="solid"/>
                      <a:round/>
                      <a:headEnd len="sm" w="sm" type="none"/>
                      <a:tailEnd len="sm" w="sm" type="none"/>
                    </a:lnL>
                    <a:lnR cap="flat" cmpd="sng" w="9525">
                      <a:solidFill>
                        <a:schemeClr val="accent5"/>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solidFill>
                      <a:srgbClr val="E0F8F5"/>
                    </a:solidFill>
                  </a:tcPr>
                </a:tc>
              </a:tr>
              <a:tr h="2250950">
                <a:tc>
                  <a:txBody>
                    <a:bodyPr/>
                    <a:lstStyle/>
                    <a:p>
                      <a:pPr indent="0" lvl="0" marL="0" marR="0" rtl="0" algn="ctr">
                        <a:lnSpc>
                          <a:spcPct val="100000"/>
                        </a:lnSpc>
                        <a:spcBef>
                          <a:spcPts val="0"/>
                        </a:spcBef>
                        <a:spcAft>
                          <a:spcPts val="0"/>
                        </a:spcAft>
                        <a:buClr>
                          <a:srgbClr val="000000"/>
                        </a:buClr>
                        <a:buSzPts val="1600"/>
                        <a:buFont typeface="Arial"/>
                        <a:buNone/>
                      </a:pPr>
                      <a:r>
                        <a:rPr lang="en-US" sz="1600" u="none" cap="none" strike="noStrike">
                          <a:latin typeface="Yanone Kaffeesatz"/>
                          <a:ea typeface="Yanone Kaffeesatz"/>
                          <a:cs typeface="Yanone Kaffeesatz"/>
                          <a:sym typeface="Yanone Kaffeesatz"/>
                        </a:rPr>
                        <a:t>Possible improvements we can implement</a:t>
                      </a:r>
                      <a:endParaRPr sz="1600" u="none" cap="none" strike="noStrike">
                        <a:latin typeface="Yanone Kaffeesatz"/>
                        <a:ea typeface="Yanone Kaffeesatz"/>
                        <a:cs typeface="Yanone Kaffeesatz"/>
                        <a:sym typeface="Yanone Kaffeesatz"/>
                      </a:endParaRPr>
                    </a:p>
                  </a:txBody>
                  <a:tcPr marT="91425" marB="91425" marR="91425" marL="91425" anchor="ctr">
                    <a:lnL cap="flat" cmpd="sng" w="9525">
                      <a:solidFill>
                        <a:schemeClr val="accent5"/>
                      </a:solidFill>
                      <a:prstDash val="solid"/>
                      <a:round/>
                      <a:headEnd len="sm" w="sm" type="none"/>
                      <a:tailEnd len="sm" w="sm" type="none"/>
                    </a:lnL>
                    <a:lnR cap="flat" cmpd="sng" w="9525">
                      <a:solidFill>
                        <a:schemeClr val="accent5"/>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solidFill>
                      <a:srgbClr val="1A9988">
                        <a:alpha val="61960"/>
                      </a:srgbClr>
                    </a:solidFill>
                  </a:tcPr>
                </a:tc>
                <a:tc>
                  <a:txBody>
                    <a:bodyPr/>
                    <a:lstStyle/>
                    <a:p>
                      <a:pPr indent="0" lvl="0" marL="0" marR="0" rtl="0" algn="l">
                        <a:lnSpc>
                          <a:spcPct val="100000"/>
                        </a:lnSpc>
                        <a:spcBef>
                          <a:spcPts val="0"/>
                        </a:spcBef>
                        <a:spcAft>
                          <a:spcPts val="0"/>
                        </a:spcAft>
                        <a:buClr>
                          <a:srgbClr val="000000"/>
                        </a:buClr>
                        <a:buSzPts val="1300"/>
                        <a:buFont typeface="Arial"/>
                        <a:buNone/>
                      </a:pPr>
                      <a:r>
                        <a:rPr lang="en-US" sz="1300" u="none" cap="none" strike="noStrike">
                          <a:latin typeface="Nunito"/>
                          <a:ea typeface="Nunito"/>
                          <a:cs typeface="Nunito"/>
                          <a:sym typeface="Nunito"/>
                        </a:rPr>
                        <a:t>Since they built their own bilingual dataset and worked over it. It might  not over accurate while testing for other sentences which are not present in the corpus. </a:t>
                      </a:r>
                      <a:endParaRPr sz="1300" u="none" cap="none" strike="noStrike">
                        <a:latin typeface="Nunito"/>
                        <a:ea typeface="Nunito"/>
                        <a:cs typeface="Nunito"/>
                        <a:sym typeface="Nunito"/>
                      </a:endParaRPr>
                    </a:p>
                    <a:p>
                      <a:pPr indent="0" lvl="0" marL="0" marR="0" rtl="0" algn="l">
                        <a:lnSpc>
                          <a:spcPct val="100000"/>
                        </a:lnSpc>
                        <a:spcBef>
                          <a:spcPts val="0"/>
                        </a:spcBef>
                        <a:spcAft>
                          <a:spcPts val="0"/>
                        </a:spcAft>
                        <a:buClr>
                          <a:srgbClr val="000000"/>
                        </a:buClr>
                        <a:buSzPts val="1300"/>
                        <a:buFont typeface="Arial"/>
                        <a:buNone/>
                      </a:pPr>
                      <a:r>
                        <a:rPr lang="en-US" sz="1300" u="none" cap="none" strike="noStrike">
                          <a:latin typeface="Nunito"/>
                          <a:ea typeface="Nunito"/>
                          <a:cs typeface="Nunito"/>
                          <a:sym typeface="Nunito"/>
                        </a:rPr>
                        <a:t>So this can be improved by NMT model.</a:t>
                      </a:r>
                      <a:endParaRPr sz="1300" u="none" cap="none" strike="noStrike">
                        <a:latin typeface="Nunito"/>
                        <a:ea typeface="Nunito"/>
                        <a:cs typeface="Nunito"/>
                        <a:sym typeface="Nunito"/>
                      </a:endParaRPr>
                    </a:p>
                  </a:txBody>
                  <a:tcPr marT="91425" marB="91425" marR="91425" marL="91425">
                    <a:lnL cap="flat" cmpd="sng" w="9525">
                      <a:solidFill>
                        <a:schemeClr val="accent5"/>
                      </a:solidFill>
                      <a:prstDash val="solid"/>
                      <a:round/>
                      <a:headEnd len="sm" w="sm" type="none"/>
                      <a:tailEnd len="sm" w="sm" type="none"/>
                    </a:lnL>
                    <a:lnR cap="flat" cmpd="sng" w="9525">
                      <a:solidFill>
                        <a:srgbClr val="1A9988"/>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400"/>
                        <a:buFont typeface="Arial"/>
                        <a:buNone/>
                      </a:pPr>
                      <a:r>
                        <a:rPr lang="en-US" sz="1400" u="none" cap="none" strike="noStrike">
                          <a:solidFill>
                            <a:schemeClr val="dk1"/>
                          </a:solidFill>
                          <a:latin typeface="Nunito"/>
                          <a:ea typeface="Nunito"/>
                          <a:cs typeface="Nunito"/>
                          <a:sym typeface="Nunito"/>
                        </a:rPr>
                        <a:t>As its known that english has SVO structure while kannada SOV structure for translation this need to solved by using morphology of natural language</a:t>
                      </a:r>
                      <a:endParaRPr sz="1300" u="none" cap="none" strike="noStrike">
                        <a:latin typeface="Nunito"/>
                        <a:ea typeface="Nunito"/>
                        <a:cs typeface="Nunito"/>
                        <a:sym typeface="Nunito"/>
                      </a:endParaRPr>
                    </a:p>
                  </a:txBody>
                  <a:tcPr marT="91425" marB="91425" marR="91425" marL="91425">
                    <a:lnL cap="flat" cmpd="sng" w="9525">
                      <a:solidFill>
                        <a:srgbClr val="1A9988"/>
                      </a:solidFill>
                      <a:prstDash val="solid"/>
                      <a:round/>
                      <a:headEnd len="sm" w="sm" type="none"/>
                      <a:tailEnd len="sm" w="sm" type="none"/>
                    </a:lnL>
                    <a:lnR cap="flat" cmpd="sng" w="9525">
                      <a:solidFill>
                        <a:srgbClr val="1A9988"/>
                      </a:solidFill>
                      <a:prstDash val="solid"/>
                      <a:round/>
                      <a:headEnd len="sm" w="sm" type="none"/>
                      <a:tailEnd len="sm" w="sm" type="none"/>
                    </a:lnR>
                    <a:lnT cap="flat" cmpd="sng" w="9525">
                      <a:solidFill>
                        <a:srgbClr val="1A9988"/>
                      </a:solidFill>
                      <a:prstDash val="solid"/>
                      <a:round/>
                      <a:headEnd len="sm" w="sm" type="none"/>
                      <a:tailEnd len="sm" w="sm" type="none"/>
                    </a:lnT>
                    <a:lnB cap="flat" cmpd="sng" w="9525">
                      <a:solidFill>
                        <a:srgbClr val="1A9988"/>
                      </a:solidFill>
                      <a:prstDash val="solid"/>
                      <a:round/>
                      <a:headEnd len="sm" w="sm" type="none"/>
                      <a:tailEnd len="sm" w="sm" type="none"/>
                    </a:lnB>
                    <a:solidFill>
                      <a:srgbClr val="E0F8F5"/>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solidFill>
                            <a:schemeClr val="dk1"/>
                          </a:solidFill>
                          <a:latin typeface="Nunito"/>
                          <a:ea typeface="Nunito"/>
                          <a:cs typeface="Nunito"/>
                          <a:sym typeface="Nunito"/>
                        </a:rPr>
                        <a:t>Implement for english-kannada translation.</a:t>
                      </a:r>
                      <a:endParaRPr sz="1400" u="none" cap="none" strike="noStrike">
                        <a:solidFill>
                          <a:schemeClr val="dk1"/>
                        </a:solidFill>
                        <a:latin typeface="Nunito"/>
                        <a:ea typeface="Nunito"/>
                        <a:cs typeface="Nunito"/>
                        <a:sym typeface="Nunito"/>
                      </a:endParaRPr>
                    </a:p>
                    <a:p>
                      <a:pPr indent="0" lvl="0" marL="0" marR="0" rtl="0" algn="l">
                        <a:lnSpc>
                          <a:spcPct val="100000"/>
                        </a:lnSpc>
                        <a:spcBef>
                          <a:spcPts val="0"/>
                        </a:spcBef>
                        <a:spcAft>
                          <a:spcPts val="0"/>
                        </a:spcAft>
                        <a:buClr>
                          <a:srgbClr val="000000"/>
                        </a:buClr>
                        <a:buSzPts val="1400"/>
                        <a:buFont typeface="Arial"/>
                        <a:buNone/>
                      </a:pPr>
                      <a:r>
                        <a:rPr lang="en-US" sz="1400" u="none" cap="none" strike="noStrike">
                          <a:solidFill>
                            <a:schemeClr val="dk1"/>
                          </a:solidFill>
                          <a:latin typeface="Nunito"/>
                          <a:ea typeface="Nunito"/>
                          <a:cs typeface="Nunito"/>
                          <a:sym typeface="Nunito"/>
                        </a:rPr>
                        <a:t>Make the model still more robust </a:t>
                      </a:r>
                      <a:endParaRPr sz="1400" u="none" cap="none" strike="noStrike">
                        <a:solidFill>
                          <a:schemeClr val="dk1"/>
                        </a:solidFill>
                        <a:latin typeface="Nunito"/>
                        <a:ea typeface="Nunito"/>
                        <a:cs typeface="Nunito"/>
                        <a:sym typeface="Nunito"/>
                      </a:endParaRPr>
                    </a:p>
                  </a:txBody>
                  <a:tcPr marT="91425" marB="91425" marR="91425" marL="91425">
                    <a:lnL cap="flat" cmpd="sng" w="9525">
                      <a:solidFill>
                        <a:srgbClr val="1A9988"/>
                      </a:solidFill>
                      <a:prstDash val="solid"/>
                      <a:round/>
                      <a:headEnd len="sm" w="sm" type="none"/>
                      <a:tailEnd len="sm" w="sm" type="none"/>
                    </a:lnL>
                    <a:lnR cap="flat" cmpd="sng" w="9525">
                      <a:solidFill>
                        <a:schemeClr val="accent5"/>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latin typeface="Nunito"/>
                          <a:ea typeface="Nunito"/>
                          <a:cs typeface="Nunito"/>
                          <a:sym typeface="Nunito"/>
                        </a:rPr>
                        <a:t>as its known that english has SVO structure while kannada SOV structure for translation this need to solved by using morphology of natural language</a:t>
                      </a:r>
                      <a:endParaRPr sz="1400" u="none" cap="none" strike="noStrike">
                        <a:latin typeface="Nunito"/>
                        <a:ea typeface="Nunito"/>
                        <a:cs typeface="Nunito"/>
                        <a:sym typeface="Nunito"/>
                      </a:endParaRPr>
                    </a:p>
                  </a:txBody>
                  <a:tcPr marT="91425" marB="91425" marR="91425" marL="91425">
                    <a:lnL cap="flat" cmpd="sng" w="9525">
                      <a:solidFill>
                        <a:schemeClr val="accent5"/>
                      </a:solidFill>
                      <a:prstDash val="solid"/>
                      <a:round/>
                      <a:headEnd len="sm" w="sm" type="none"/>
                      <a:tailEnd len="sm" w="sm" type="none"/>
                    </a:lnL>
                    <a:lnR cap="flat" cmpd="sng" w="9525">
                      <a:solidFill>
                        <a:schemeClr val="accent5"/>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solidFill>
                      <a:srgbClr val="E0F8F5"/>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latin typeface="Nunito"/>
                          <a:ea typeface="Nunito"/>
                          <a:cs typeface="Nunito"/>
                          <a:sym typeface="Nunito"/>
                        </a:rPr>
                        <a:t>Attempting to apply the methodology for Eng-Kannada translation using better dataset</a:t>
                      </a:r>
                      <a:endParaRPr sz="1400" u="none" cap="none" strike="noStrike">
                        <a:latin typeface="Nunito"/>
                        <a:ea typeface="Nunito"/>
                        <a:cs typeface="Nunito"/>
                        <a:sym typeface="Nunito"/>
                      </a:endParaRPr>
                    </a:p>
                  </a:txBody>
                  <a:tcPr marT="91425" marB="91425" marR="91425" marL="91425">
                    <a:lnL cap="flat" cmpd="sng" w="9525">
                      <a:solidFill>
                        <a:schemeClr val="accent5"/>
                      </a:solidFill>
                      <a:prstDash val="solid"/>
                      <a:round/>
                      <a:headEnd len="sm" w="sm" type="none"/>
                      <a:tailEnd len="sm" w="sm" type="none"/>
                    </a:lnL>
                    <a:lnR cap="flat" cmpd="sng" w="9525">
                      <a:solidFill>
                        <a:schemeClr val="accent5"/>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solidFill>
                      <a:srgbClr val="E0F8F5"/>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latin typeface="Nunito"/>
                          <a:ea typeface="Nunito"/>
                          <a:cs typeface="Nunito"/>
                          <a:sym typeface="Nunito"/>
                        </a:rPr>
                        <a:t>Check if doc level context improves accuracy</a:t>
                      </a:r>
                      <a:endParaRPr sz="1400" u="none" cap="none" strike="noStrike">
                        <a:latin typeface="Nunito"/>
                        <a:ea typeface="Nunito"/>
                        <a:cs typeface="Nunito"/>
                        <a:sym typeface="Nunito"/>
                      </a:endParaRPr>
                    </a:p>
                  </a:txBody>
                  <a:tcPr marT="91425" marB="91425" marR="91425" marL="91425">
                    <a:lnL cap="flat" cmpd="sng" w="9525">
                      <a:solidFill>
                        <a:schemeClr val="accent5"/>
                      </a:solidFill>
                      <a:prstDash val="solid"/>
                      <a:round/>
                      <a:headEnd len="sm" w="sm" type="none"/>
                      <a:tailEnd len="sm" w="sm" type="none"/>
                    </a:lnL>
                    <a:lnR cap="flat" cmpd="sng" w="9525">
                      <a:solidFill>
                        <a:schemeClr val="accent5"/>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solidFill>
                      <a:srgbClr val="E0F8F5"/>
                    </a:solidFill>
                  </a:tcPr>
                </a:tc>
              </a:tr>
            </a:tbl>
          </a:graphicData>
        </a:graphic>
      </p:graphicFrame>
      <p:sp>
        <p:nvSpPr>
          <p:cNvPr id="464" name="Google Shape;464;gaed6f3d5dd_0_182"/>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sp>
        <p:nvSpPr>
          <p:cNvPr id="469" name="Google Shape;469;p12"/>
          <p:cNvSpPr/>
          <p:nvPr/>
        </p:nvSpPr>
        <p:spPr>
          <a:xfrm>
            <a:off x="3076575" y="966800"/>
            <a:ext cx="7620000" cy="36600"/>
          </a:xfrm>
          <a:prstGeom prst="rect">
            <a:avLst/>
          </a:prstGeom>
          <a:solidFill>
            <a:srgbClr val="33CCC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470" name="Google Shape;470;p12"/>
          <p:cNvSpPr txBox="1"/>
          <p:nvPr/>
        </p:nvSpPr>
        <p:spPr>
          <a:xfrm>
            <a:off x="3627075" y="505100"/>
            <a:ext cx="7772400" cy="461700"/>
          </a:xfrm>
          <a:prstGeom prst="rect">
            <a:avLst/>
          </a:prstGeom>
          <a:noFill/>
          <a:ln>
            <a:noFill/>
          </a:ln>
        </p:spPr>
        <p:txBody>
          <a:bodyPr anchorCtr="0" anchor="t" bIns="45700" lIns="91425" spcFirstLastPara="1" rIns="91425" wrap="square" tIns="45700">
            <a:noAutofit/>
          </a:bodyPr>
          <a:lstStyle/>
          <a:p>
            <a:pPr indent="-342900" lvl="0" marL="342900" marR="0" rtl="0" algn="r">
              <a:lnSpc>
                <a:spcPct val="100000"/>
              </a:lnSpc>
              <a:spcBef>
                <a:spcPts val="0"/>
              </a:spcBef>
              <a:spcAft>
                <a:spcPts val="0"/>
              </a:spcAft>
              <a:buClr>
                <a:srgbClr val="000000"/>
              </a:buClr>
              <a:buSzPts val="2400"/>
              <a:buFont typeface="Arial"/>
              <a:buNone/>
            </a:pPr>
            <a:r>
              <a:rPr b="1" i="0" lang="en-US" sz="2400" u="none" cap="none" strike="noStrike">
                <a:solidFill>
                  <a:srgbClr val="000000"/>
                </a:solidFill>
                <a:latin typeface="PT Sans Narrow"/>
                <a:ea typeface="PT Sans Narrow"/>
                <a:cs typeface="PT Sans Narrow"/>
                <a:sym typeface="PT Sans Narrow"/>
              </a:rPr>
              <a:t>Current Systems</a:t>
            </a:r>
            <a:endParaRPr b="1" i="0" sz="1400" u="none" cap="none" strike="noStrike">
              <a:solidFill>
                <a:srgbClr val="000000"/>
              </a:solidFill>
              <a:latin typeface="PT Sans Narrow"/>
              <a:ea typeface="PT Sans Narrow"/>
              <a:cs typeface="PT Sans Narrow"/>
              <a:sym typeface="PT Sans Narrow"/>
            </a:endParaRPr>
          </a:p>
        </p:txBody>
      </p:sp>
      <p:sp>
        <p:nvSpPr>
          <p:cNvPr id="471" name="Google Shape;471;p12"/>
          <p:cNvSpPr txBox="1"/>
          <p:nvPr/>
        </p:nvSpPr>
        <p:spPr>
          <a:xfrm>
            <a:off x="557200" y="1181700"/>
            <a:ext cx="10644300" cy="7757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900"/>
              <a:buFont typeface="Arial"/>
              <a:buNone/>
            </a:pPr>
            <a:r>
              <a:rPr b="0" i="0" lang="en-US" sz="2900" u="sng" cap="none" strike="noStrike">
                <a:solidFill>
                  <a:srgbClr val="0000FF"/>
                </a:solidFill>
                <a:latin typeface="Calibri"/>
                <a:ea typeface="Calibri"/>
                <a:cs typeface="Calibri"/>
                <a:sym typeface="Calibri"/>
              </a:rPr>
              <a:t>English to Kannada Sentence Translation</a:t>
            </a:r>
            <a:endParaRPr b="0" i="0" sz="2900" u="sng" cap="none" strike="noStrike">
              <a:solidFill>
                <a:srgbClr val="0000FF"/>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000"/>
              <a:buFont typeface="Arial"/>
              <a:buNone/>
            </a:pPr>
            <a:r>
              <a:t/>
            </a:r>
            <a:endParaRPr b="0" i="0" sz="2000" u="sng"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100"/>
              <a:buFont typeface="Arial"/>
              <a:buNone/>
            </a:pPr>
            <a:r>
              <a:rPr b="0" i="0" lang="en-US" sz="2100" u="none" cap="none" strike="noStrike">
                <a:solidFill>
                  <a:srgbClr val="000000"/>
                </a:solidFill>
                <a:latin typeface="Times New Roman"/>
                <a:ea typeface="Times New Roman"/>
                <a:cs typeface="Times New Roman"/>
                <a:sym typeface="Times New Roman"/>
              </a:rPr>
              <a:t>Current models over above topic basically deals with </a:t>
            </a:r>
            <a:r>
              <a:rPr b="1" i="0" lang="en-US" sz="2100" u="none" cap="none" strike="noStrike">
                <a:solidFill>
                  <a:srgbClr val="000000"/>
                </a:solidFill>
                <a:latin typeface="Times New Roman"/>
                <a:ea typeface="Times New Roman"/>
                <a:cs typeface="Times New Roman"/>
                <a:sym typeface="Times New Roman"/>
              </a:rPr>
              <a:t>rule-based </a:t>
            </a:r>
            <a:r>
              <a:rPr b="0" i="0" lang="en-US" sz="2100" u="none" cap="none" strike="noStrike">
                <a:solidFill>
                  <a:srgbClr val="000000"/>
                </a:solidFill>
                <a:latin typeface="Times New Roman"/>
                <a:ea typeface="Times New Roman"/>
                <a:cs typeface="Times New Roman"/>
                <a:sym typeface="Times New Roman"/>
              </a:rPr>
              <a:t>and </a:t>
            </a:r>
            <a:r>
              <a:rPr b="1" i="0" lang="en-US" sz="2100" u="none" cap="none" strike="noStrike">
                <a:solidFill>
                  <a:srgbClr val="000000"/>
                </a:solidFill>
                <a:latin typeface="Times New Roman"/>
                <a:ea typeface="Times New Roman"/>
                <a:cs typeface="Times New Roman"/>
                <a:sym typeface="Times New Roman"/>
              </a:rPr>
              <a:t>corpus-based</a:t>
            </a:r>
            <a:r>
              <a:rPr b="0" i="0" lang="en-US" sz="2100" u="none" cap="none" strike="noStrike">
                <a:solidFill>
                  <a:srgbClr val="000000"/>
                </a:solidFill>
                <a:latin typeface="Times New Roman"/>
                <a:ea typeface="Times New Roman"/>
                <a:cs typeface="Times New Roman"/>
                <a:sym typeface="Times New Roman"/>
              </a:rPr>
              <a:t> MT methods.</a:t>
            </a:r>
            <a:endParaRPr b="0" i="0" sz="21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2100"/>
              <a:buFont typeface="Arial"/>
              <a:buNone/>
            </a:pPr>
            <a:r>
              <a:t/>
            </a:r>
            <a:endParaRPr b="0" i="0" sz="2100" u="none" cap="none" strike="noStrike">
              <a:solidFill>
                <a:srgbClr val="000000"/>
              </a:solidFill>
              <a:latin typeface="Times New Roman"/>
              <a:ea typeface="Times New Roman"/>
              <a:cs typeface="Times New Roman"/>
              <a:sym typeface="Times New Roman"/>
            </a:endParaRPr>
          </a:p>
          <a:p>
            <a:pPr indent="-355600" lvl="0" marL="457200" marR="0" rtl="0" algn="l">
              <a:lnSpc>
                <a:spcPct val="100000"/>
              </a:lnSpc>
              <a:spcBef>
                <a:spcPts val="0"/>
              </a:spcBef>
              <a:spcAft>
                <a:spcPts val="0"/>
              </a:spcAft>
              <a:buClr>
                <a:srgbClr val="000000"/>
              </a:buClr>
              <a:buSzPts val="2000"/>
              <a:buFont typeface="Calibri"/>
              <a:buChar char="●"/>
            </a:pPr>
            <a:r>
              <a:rPr b="0" i="0" lang="en-US" sz="2000" u="none" cap="none" strike="noStrike">
                <a:solidFill>
                  <a:srgbClr val="000000"/>
                </a:solidFill>
                <a:latin typeface="Calibri"/>
                <a:ea typeface="Calibri"/>
                <a:cs typeface="Calibri"/>
                <a:sym typeface="Calibri"/>
              </a:rPr>
              <a:t>There have been two major approaches among the corpus based MT known as statistics-based and example-based.</a:t>
            </a:r>
            <a:endParaRPr b="0" i="0" sz="2000" u="none" cap="none" strike="noStrike">
              <a:solidFill>
                <a:srgbClr val="000000"/>
              </a:solidFill>
              <a:latin typeface="Calibri"/>
              <a:ea typeface="Calibri"/>
              <a:cs typeface="Calibri"/>
              <a:sym typeface="Calibri"/>
            </a:endParaRPr>
          </a:p>
          <a:p>
            <a:pPr indent="-355600" lvl="0" marL="457200" marR="0" rtl="0" algn="l">
              <a:lnSpc>
                <a:spcPct val="100000"/>
              </a:lnSpc>
              <a:spcBef>
                <a:spcPts val="0"/>
              </a:spcBef>
              <a:spcAft>
                <a:spcPts val="0"/>
              </a:spcAft>
              <a:buClr>
                <a:srgbClr val="000000"/>
              </a:buClr>
              <a:buSzPts val="2000"/>
              <a:buFont typeface="Calibri"/>
              <a:buChar char="●"/>
            </a:pPr>
            <a:r>
              <a:rPr b="0" i="0" lang="en-US" sz="2000" u="none" cap="none" strike="noStrike">
                <a:solidFill>
                  <a:srgbClr val="000000"/>
                </a:solidFill>
                <a:latin typeface="Calibri"/>
                <a:ea typeface="Calibri"/>
                <a:cs typeface="Calibri"/>
                <a:sym typeface="Calibri"/>
              </a:rPr>
              <a:t>All the approaches have their own pros and cons, MT method had tried to select the most accurate models among them and combined to get the hybrid models which give the better results .</a:t>
            </a:r>
            <a:endParaRPr b="0" i="0" sz="2000" u="none" cap="none" strike="noStrike">
              <a:solidFill>
                <a:srgbClr val="000000"/>
              </a:solidFill>
              <a:latin typeface="Calibri"/>
              <a:ea typeface="Calibri"/>
              <a:cs typeface="Calibri"/>
              <a:sym typeface="Calibri"/>
            </a:endParaRPr>
          </a:p>
          <a:p>
            <a:pPr indent="-355600" lvl="0" marL="457200" marR="0" rtl="0" algn="l">
              <a:lnSpc>
                <a:spcPct val="100000"/>
              </a:lnSpc>
              <a:spcBef>
                <a:spcPts val="0"/>
              </a:spcBef>
              <a:spcAft>
                <a:spcPts val="0"/>
              </a:spcAft>
              <a:buClr>
                <a:srgbClr val="000000"/>
              </a:buClr>
              <a:buSzPts val="2000"/>
              <a:buFont typeface="Calibri"/>
              <a:buChar char="●"/>
            </a:pPr>
            <a:r>
              <a:rPr b="0" i="0" lang="en-US" sz="2000" u="none" cap="none" strike="noStrike">
                <a:solidFill>
                  <a:srgbClr val="000000"/>
                </a:solidFill>
                <a:latin typeface="Calibri"/>
                <a:ea typeface="Calibri"/>
                <a:cs typeface="Calibri"/>
                <a:sym typeface="Calibri"/>
              </a:rPr>
              <a:t>Currently two potential approaches i.e., rule-based and example-based models have been combined to built an accurate translator for English to Kannada.</a:t>
            </a:r>
            <a:endParaRPr b="0" i="0" sz="2000" u="none" cap="none" strike="noStrike">
              <a:solidFill>
                <a:srgbClr val="000000"/>
              </a:solidFill>
              <a:latin typeface="Calibri"/>
              <a:ea typeface="Calibri"/>
              <a:cs typeface="Calibri"/>
              <a:sym typeface="Calibri"/>
            </a:endParaRPr>
          </a:p>
          <a:p>
            <a:pPr indent="-355600" lvl="0" marL="457200" marR="0" rtl="0" algn="l">
              <a:lnSpc>
                <a:spcPct val="100000"/>
              </a:lnSpc>
              <a:spcBef>
                <a:spcPts val="0"/>
              </a:spcBef>
              <a:spcAft>
                <a:spcPts val="0"/>
              </a:spcAft>
              <a:buClr>
                <a:srgbClr val="000000"/>
              </a:buClr>
              <a:buSzPts val="2000"/>
              <a:buFont typeface="Calibri"/>
              <a:buChar char="●"/>
            </a:pPr>
            <a:r>
              <a:rPr b="0" i="0" lang="en-US" sz="2000" u="none" cap="none" strike="noStrike">
                <a:solidFill>
                  <a:srgbClr val="000000"/>
                </a:solidFill>
                <a:latin typeface="Calibri"/>
                <a:ea typeface="Calibri"/>
                <a:cs typeface="Calibri"/>
                <a:sym typeface="Calibri"/>
              </a:rPr>
              <a:t>But still this MT(Machine Translation) model has pointed out different structures in the Languages i.e.,  English has Subject Verb Object (SVO) structure while Kannada has Subject Object Verb (SOV) structure. </a:t>
            </a:r>
            <a:endParaRPr b="0" i="0" sz="2000" u="none" cap="none" strike="noStrike">
              <a:solidFill>
                <a:srgbClr val="000000"/>
              </a:solidFill>
              <a:latin typeface="Calibri"/>
              <a:ea typeface="Calibri"/>
              <a:cs typeface="Calibri"/>
              <a:sym typeface="Calibri"/>
            </a:endParaRPr>
          </a:p>
          <a:p>
            <a:pPr indent="0" lvl="0" marL="45720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000"/>
              <a:buFont typeface="Arial"/>
              <a:buNone/>
            </a:pPr>
            <a:r>
              <a:t/>
            </a:r>
            <a:endParaRPr b="0" i="0" sz="2000" u="sng"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000"/>
              <a:buFont typeface="Arial"/>
              <a:buNone/>
            </a:pPr>
            <a:r>
              <a:t/>
            </a:r>
            <a:endParaRPr b="0" i="0" sz="2000" u="sng"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000"/>
              <a:buFont typeface="Arial"/>
              <a:buNone/>
            </a:pPr>
            <a:r>
              <a:t/>
            </a:r>
            <a:endParaRPr b="0" i="0" sz="2000" u="sng"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000"/>
              <a:buFont typeface="Arial"/>
              <a:buNone/>
            </a:pPr>
            <a:r>
              <a:t/>
            </a:r>
            <a:endParaRPr b="0" i="0" sz="2000" u="sng"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000"/>
              <a:buFont typeface="Arial"/>
              <a:buNone/>
            </a:pPr>
            <a:r>
              <a:t/>
            </a:r>
            <a:endParaRPr b="0" i="0" sz="2000" u="sng"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000"/>
              <a:buFont typeface="Arial"/>
              <a:buNone/>
            </a:pPr>
            <a:r>
              <a:t/>
            </a:r>
            <a:endParaRPr b="0" i="0" sz="2000" u="sng"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000"/>
              <a:buFont typeface="Arial"/>
              <a:buNone/>
            </a:pPr>
            <a:r>
              <a:t/>
            </a:r>
            <a:endParaRPr b="0" i="0" sz="2000" u="sng"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Calibri"/>
                <a:ea typeface="Calibri"/>
                <a:cs typeface="Calibri"/>
                <a:sym typeface="Calibri"/>
              </a:rPr>
              <a:t> </a:t>
            </a:r>
            <a:endParaRPr b="0" i="0" sz="2000" u="none" cap="none" strike="noStrike">
              <a:solidFill>
                <a:srgbClr val="000000"/>
              </a:solidFill>
              <a:latin typeface="Calibri"/>
              <a:ea typeface="Calibri"/>
              <a:cs typeface="Calibri"/>
              <a:sym typeface="Calibri"/>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 name="Shape 476"/>
        <p:cNvGrpSpPr/>
        <p:nvPr/>
      </p:nvGrpSpPr>
      <p:grpSpPr>
        <a:xfrm>
          <a:off x="0" y="0"/>
          <a:ext cx="0" cy="0"/>
          <a:chOff x="0" y="0"/>
          <a:chExt cx="0" cy="0"/>
        </a:xfrm>
      </p:grpSpPr>
      <p:sp>
        <p:nvSpPr>
          <p:cNvPr id="477" name="Google Shape;477;gbfb3983aab_1_5"/>
          <p:cNvSpPr txBox="1"/>
          <p:nvPr/>
        </p:nvSpPr>
        <p:spPr>
          <a:xfrm>
            <a:off x="7786700" y="309075"/>
            <a:ext cx="3000000" cy="554100"/>
          </a:xfrm>
          <a:prstGeom prst="rect">
            <a:avLst/>
          </a:prstGeom>
          <a:noFill/>
          <a:ln>
            <a:noFill/>
          </a:ln>
        </p:spPr>
        <p:txBody>
          <a:bodyPr anchorCtr="0" anchor="t" bIns="91425" lIns="91425" spcFirstLastPara="1" rIns="91425" wrap="square" tIns="91425">
            <a:spAutoFit/>
          </a:bodyPr>
          <a:lstStyle/>
          <a:p>
            <a:pPr indent="-342900" lvl="0" marL="342900" marR="0" rtl="0" algn="r">
              <a:lnSpc>
                <a:spcPct val="100000"/>
              </a:lnSpc>
              <a:spcBef>
                <a:spcPts val="0"/>
              </a:spcBef>
              <a:spcAft>
                <a:spcPts val="0"/>
              </a:spcAft>
              <a:buClr>
                <a:srgbClr val="000000"/>
              </a:buClr>
              <a:buSzPts val="2400"/>
              <a:buFont typeface="Arial"/>
              <a:buNone/>
            </a:pPr>
            <a:r>
              <a:rPr b="1" i="0" lang="en-US" sz="2400" u="none" cap="none" strike="noStrike">
                <a:solidFill>
                  <a:schemeClr val="dk1"/>
                </a:solidFill>
                <a:latin typeface="PT Sans Narrow"/>
                <a:ea typeface="PT Sans Narrow"/>
                <a:cs typeface="PT Sans Narrow"/>
                <a:sym typeface="PT Sans Narrow"/>
              </a:rPr>
              <a:t>Current Systems</a:t>
            </a:r>
            <a:endParaRPr b="1" i="0" sz="1400" u="none" cap="none" strike="noStrike">
              <a:solidFill>
                <a:schemeClr val="dk1"/>
              </a:solidFill>
              <a:latin typeface="PT Sans Narrow"/>
              <a:ea typeface="PT Sans Narrow"/>
              <a:cs typeface="PT Sans Narrow"/>
              <a:sym typeface="PT Sans Narrow"/>
            </a:endParaRPr>
          </a:p>
        </p:txBody>
      </p:sp>
      <p:sp>
        <p:nvSpPr>
          <p:cNvPr id="478" name="Google Shape;478;gbfb3983aab_1_5"/>
          <p:cNvSpPr txBox="1"/>
          <p:nvPr/>
        </p:nvSpPr>
        <p:spPr>
          <a:xfrm>
            <a:off x="2557100" y="1154175"/>
            <a:ext cx="82296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479" name="Google Shape;479;gbfb3983aab_1_5"/>
          <p:cNvSpPr txBox="1"/>
          <p:nvPr/>
        </p:nvSpPr>
        <p:spPr>
          <a:xfrm>
            <a:off x="85700" y="682700"/>
            <a:ext cx="11158500" cy="538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300"/>
              <a:buFont typeface="Arial"/>
              <a:buNone/>
            </a:pPr>
            <a:r>
              <a:rPr b="0" i="0" lang="en-US" sz="2300" u="none" cap="none" strike="noStrike">
                <a:solidFill>
                  <a:srgbClr val="000000"/>
                </a:solidFill>
                <a:latin typeface="Calibri"/>
                <a:ea typeface="Calibri"/>
                <a:cs typeface="Calibri"/>
                <a:sym typeface="Calibri"/>
              </a:rPr>
              <a:t>     The following figure depicts the current system of MT for English to Kannada sentence.</a:t>
            </a:r>
            <a:endParaRPr b="0" i="0" sz="2300" u="none" cap="none" strike="noStrike">
              <a:solidFill>
                <a:srgbClr val="000000"/>
              </a:solidFill>
              <a:latin typeface="Calibri"/>
              <a:ea typeface="Calibri"/>
              <a:cs typeface="Calibri"/>
              <a:sym typeface="Calibri"/>
            </a:endParaRPr>
          </a:p>
        </p:txBody>
      </p:sp>
      <p:pic>
        <p:nvPicPr>
          <p:cNvPr id="480" name="Google Shape;480;gbfb3983aab_1_5"/>
          <p:cNvPicPr preferRelativeResize="0"/>
          <p:nvPr/>
        </p:nvPicPr>
        <p:blipFill rotWithShape="1">
          <a:blip r:embed="rId3">
            <a:alphaModFix/>
          </a:blip>
          <a:srcRect b="0" l="0" r="0" t="0"/>
          <a:stretch/>
        </p:blipFill>
        <p:spPr>
          <a:xfrm>
            <a:off x="1857375" y="1221500"/>
            <a:ext cx="7172326" cy="5484100"/>
          </a:xfrm>
          <a:prstGeom prst="rect">
            <a:avLst/>
          </a:prstGeom>
          <a:noFill/>
          <a:ln>
            <a:noFill/>
          </a:ln>
        </p:spPr>
      </p:pic>
      <p:sp>
        <p:nvSpPr>
          <p:cNvPr id="481" name="Google Shape;481;gbfb3983aab_1_5"/>
          <p:cNvSpPr/>
          <p:nvPr/>
        </p:nvSpPr>
        <p:spPr>
          <a:xfrm>
            <a:off x="3090850" y="766775"/>
            <a:ext cx="7620000" cy="36600"/>
          </a:xfrm>
          <a:prstGeom prst="rect">
            <a:avLst/>
          </a:prstGeom>
          <a:solidFill>
            <a:srgbClr val="33CCC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 name="Shape 485"/>
        <p:cNvGrpSpPr/>
        <p:nvPr/>
      </p:nvGrpSpPr>
      <p:grpSpPr>
        <a:xfrm>
          <a:off x="0" y="0"/>
          <a:ext cx="0" cy="0"/>
          <a:chOff x="0" y="0"/>
          <a:chExt cx="0" cy="0"/>
        </a:xfrm>
      </p:grpSpPr>
      <p:sp>
        <p:nvSpPr>
          <p:cNvPr id="486" name="Google Shape;486;gaeeae275aa_1_64"/>
          <p:cNvSpPr/>
          <p:nvPr/>
        </p:nvSpPr>
        <p:spPr>
          <a:xfrm>
            <a:off x="3048000" y="1581150"/>
            <a:ext cx="7620000" cy="36600"/>
          </a:xfrm>
          <a:prstGeom prst="rect">
            <a:avLst/>
          </a:prstGeom>
          <a:solidFill>
            <a:srgbClr val="33CCC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487" name="Google Shape;487;gaeeae275aa_1_64"/>
          <p:cNvSpPr txBox="1"/>
          <p:nvPr/>
        </p:nvSpPr>
        <p:spPr>
          <a:xfrm>
            <a:off x="3559100" y="1119450"/>
            <a:ext cx="7772400" cy="461700"/>
          </a:xfrm>
          <a:prstGeom prst="rect">
            <a:avLst/>
          </a:prstGeom>
          <a:noFill/>
          <a:ln>
            <a:noFill/>
          </a:ln>
        </p:spPr>
        <p:txBody>
          <a:bodyPr anchorCtr="0" anchor="t" bIns="45700" lIns="91425" spcFirstLastPara="1" rIns="91425" wrap="square" tIns="45700">
            <a:noAutofit/>
          </a:bodyPr>
          <a:lstStyle/>
          <a:p>
            <a:pPr indent="-342900" lvl="0" marL="342900" marR="0" rtl="0" algn="r">
              <a:lnSpc>
                <a:spcPct val="100000"/>
              </a:lnSpc>
              <a:spcBef>
                <a:spcPts val="0"/>
              </a:spcBef>
              <a:spcAft>
                <a:spcPts val="0"/>
              </a:spcAft>
              <a:buClr>
                <a:srgbClr val="000000"/>
              </a:buClr>
              <a:buSzPts val="2400"/>
              <a:buFont typeface="Arial"/>
              <a:buNone/>
            </a:pPr>
            <a:r>
              <a:rPr b="1" i="0" lang="en-US" sz="2400" u="none" cap="none" strike="noStrike">
                <a:solidFill>
                  <a:srgbClr val="000000"/>
                </a:solidFill>
                <a:latin typeface="PT Sans Narrow"/>
                <a:ea typeface="PT Sans Narrow"/>
                <a:cs typeface="PT Sans Narrow"/>
                <a:sym typeface="PT Sans Narrow"/>
              </a:rPr>
              <a:t>Novelty/Innovativeness</a:t>
            </a:r>
            <a:endParaRPr b="0" i="0" sz="1400" u="none" cap="none" strike="noStrike">
              <a:solidFill>
                <a:srgbClr val="000000"/>
              </a:solidFill>
              <a:latin typeface="Arial"/>
              <a:ea typeface="Arial"/>
              <a:cs typeface="Arial"/>
              <a:sym typeface="Arial"/>
            </a:endParaRPr>
          </a:p>
          <a:p>
            <a:pPr indent="-342900" lvl="0" marL="342900" marR="0" rtl="0" algn="r">
              <a:lnSpc>
                <a:spcPct val="100000"/>
              </a:lnSpc>
              <a:spcBef>
                <a:spcPts val="0"/>
              </a:spcBef>
              <a:spcAft>
                <a:spcPts val="0"/>
              </a:spcAft>
              <a:buClr>
                <a:srgbClr val="000000"/>
              </a:buClr>
              <a:buSzPts val="2400"/>
              <a:buFont typeface="Arial"/>
              <a:buNone/>
            </a:pPr>
            <a:r>
              <a:t/>
            </a:r>
            <a:endParaRPr b="1" i="0" sz="1400" u="none" cap="none" strike="noStrike">
              <a:solidFill>
                <a:srgbClr val="000000"/>
              </a:solidFill>
              <a:latin typeface="PT Sans Narrow"/>
              <a:ea typeface="PT Sans Narrow"/>
              <a:cs typeface="PT Sans Narrow"/>
              <a:sym typeface="PT Sans Narrow"/>
            </a:endParaRPr>
          </a:p>
        </p:txBody>
      </p:sp>
      <p:sp>
        <p:nvSpPr>
          <p:cNvPr id="488" name="Google Shape;488;gaeeae275aa_1_64"/>
          <p:cNvSpPr txBox="1"/>
          <p:nvPr/>
        </p:nvSpPr>
        <p:spPr>
          <a:xfrm>
            <a:off x="1325650" y="2248125"/>
            <a:ext cx="9628800" cy="3278700"/>
          </a:xfrm>
          <a:prstGeom prst="rect">
            <a:avLst/>
          </a:prstGeom>
          <a:noFill/>
          <a:ln>
            <a:noFill/>
          </a:ln>
        </p:spPr>
        <p:txBody>
          <a:bodyPr anchorCtr="0" anchor="t" bIns="91425" lIns="91425" spcFirstLastPara="1" rIns="91425" wrap="square" tIns="91425">
            <a:spAutoFit/>
          </a:bodyPr>
          <a:lstStyle/>
          <a:p>
            <a:pPr indent="-374650" lvl="0" marL="457200" marR="0" rtl="0" algn="l">
              <a:lnSpc>
                <a:spcPct val="100000"/>
              </a:lnSpc>
              <a:spcBef>
                <a:spcPts val="0"/>
              </a:spcBef>
              <a:spcAft>
                <a:spcPts val="0"/>
              </a:spcAft>
              <a:buClr>
                <a:srgbClr val="000000"/>
              </a:buClr>
              <a:buSzPts val="2300"/>
              <a:buFont typeface="Times New Roman"/>
              <a:buChar char="❖"/>
            </a:pPr>
            <a:r>
              <a:rPr b="0" i="0" lang="en-US" sz="2300" u="none" cap="none" strike="noStrike">
                <a:solidFill>
                  <a:srgbClr val="000000"/>
                </a:solidFill>
                <a:latin typeface="Times New Roman"/>
                <a:ea typeface="Times New Roman"/>
                <a:cs typeface="Times New Roman"/>
                <a:sym typeface="Times New Roman"/>
              </a:rPr>
              <a:t>Implementing the machine translation system using models like pre trained BERT ,Neural machine translation ,as the most  research for the translation from english to kannada is mostly involved in statistical approaches.</a:t>
            </a:r>
            <a:endParaRPr b="0" i="0" sz="23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2300"/>
              <a:buFont typeface="Arial"/>
              <a:buNone/>
            </a:pPr>
            <a:r>
              <a:t/>
            </a:r>
            <a:endParaRPr b="0" i="0" sz="2300" u="none" cap="none" strike="noStrike">
              <a:solidFill>
                <a:srgbClr val="000000"/>
              </a:solidFill>
              <a:latin typeface="Times New Roman"/>
              <a:ea typeface="Times New Roman"/>
              <a:cs typeface="Times New Roman"/>
              <a:sym typeface="Times New Roman"/>
            </a:endParaRPr>
          </a:p>
          <a:p>
            <a:pPr indent="-374650" lvl="0" marL="457200" marR="0" rtl="0" algn="l">
              <a:lnSpc>
                <a:spcPct val="100000"/>
              </a:lnSpc>
              <a:spcBef>
                <a:spcPts val="0"/>
              </a:spcBef>
              <a:spcAft>
                <a:spcPts val="0"/>
              </a:spcAft>
              <a:buClr>
                <a:srgbClr val="000000"/>
              </a:buClr>
              <a:buSzPts val="2300"/>
              <a:buFont typeface="Times New Roman"/>
              <a:buChar char="❖"/>
            </a:pPr>
            <a:r>
              <a:rPr b="0" i="0" lang="en-US" sz="2300" u="none" cap="none" strike="noStrike">
                <a:solidFill>
                  <a:srgbClr val="000000"/>
                </a:solidFill>
                <a:latin typeface="Times New Roman"/>
                <a:ea typeface="Times New Roman"/>
                <a:cs typeface="Times New Roman"/>
                <a:sym typeface="Times New Roman"/>
              </a:rPr>
              <a:t>The current model on the translation from english to kannada gives more accuracy as the corpus size increases. By using models like BERT, Neural machine translation there is not much impact on the corpus size and moreover it  depends on how well the model is  trained.  </a:t>
            </a:r>
            <a:endParaRPr b="0" i="0" sz="21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Calibri"/>
              <a:ea typeface="Calibri"/>
              <a:cs typeface="Calibri"/>
              <a:sym typeface="Calibri"/>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2" name="Shape 492"/>
        <p:cNvGrpSpPr/>
        <p:nvPr/>
      </p:nvGrpSpPr>
      <p:grpSpPr>
        <a:xfrm>
          <a:off x="0" y="0"/>
          <a:ext cx="0" cy="0"/>
          <a:chOff x="0" y="0"/>
          <a:chExt cx="0" cy="0"/>
        </a:xfrm>
      </p:grpSpPr>
      <p:sp>
        <p:nvSpPr>
          <p:cNvPr id="493" name="Google Shape;493;p16"/>
          <p:cNvSpPr/>
          <p:nvPr/>
        </p:nvSpPr>
        <p:spPr>
          <a:xfrm>
            <a:off x="3048000" y="1581150"/>
            <a:ext cx="7620000" cy="36600"/>
          </a:xfrm>
          <a:prstGeom prst="rect">
            <a:avLst/>
          </a:prstGeom>
          <a:solidFill>
            <a:srgbClr val="33CCC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494" name="Google Shape;494;p16"/>
          <p:cNvSpPr txBox="1"/>
          <p:nvPr/>
        </p:nvSpPr>
        <p:spPr>
          <a:xfrm>
            <a:off x="2895600" y="1143000"/>
            <a:ext cx="7772400" cy="461700"/>
          </a:xfrm>
          <a:prstGeom prst="rect">
            <a:avLst/>
          </a:prstGeom>
          <a:noFill/>
          <a:ln>
            <a:noFill/>
          </a:ln>
        </p:spPr>
        <p:txBody>
          <a:bodyPr anchorCtr="0" anchor="t" bIns="45700" lIns="91425" spcFirstLastPara="1" rIns="91425" wrap="square" tIns="45700">
            <a:noAutofit/>
          </a:bodyPr>
          <a:lstStyle/>
          <a:p>
            <a:pPr indent="-342900" lvl="0" marL="342900" marR="0" rtl="0" algn="r">
              <a:lnSpc>
                <a:spcPct val="100000"/>
              </a:lnSpc>
              <a:spcBef>
                <a:spcPts val="0"/>
              </a:spcBef>
              <a:spcAft>
                <a:spcPts val="0"/>
              </a:spcAft>
              <a:buClr>
                <a:srgbClr val="000000"/>
              </a:buClr>
              <a:buSzPts val="2400"/>
              <a:buFont typeface="Arial"/>
              <a:buNone/>
            </a:pPr>
            <a:r>
              <a:rPr b="0" i="0" lang="en-US" sz="2400" u="none" cap="none" strike="noStrike">
                <a:solidFill>
                  <a:srgbClr val="FF0000"/>
                </a:solidFill>
                <a:latin typeface="Trebuchet MS"/>
                <a:ea typeface="Trebuchet MS"/>
                <a:cs typeface="Trebuchet MS"/>
                <a:sym typeface="Trebuchet MS"/>
              </a:rPr>
              <a:t>Design Constraints</a:t>
            </a:r>
            <a:endParaRPr b="0" i="0" sz="2400" u="none" cap="none" strike="noStrike">
              <a:solidFill>
                <a:srgbClr val="000000"/>
              </a:solidFill>
              <a:latin typeface="Arial"/>
              <a:ea typeface="Arial"/>
              <a:cs typeface="Arial"/>
              <a:sym typeface="Arial"/>
            </a:endParaRPr>
          </a:p>
        </p:txBody>
      </p:sp>
      <p:sp>
        <p:nvSpPr>
          <p:cNvPr id="495" name="Google Shape;495;p16"/>
          <p:cNvSpPr txBox="1"/>
          <p:nvPr/>
        </p:nvSpPr>
        <p:spPr>
          <a:xfrm>
            <a:off x="594725" y="1791525"/>
            <a:ext cx="11139900" cy="4992000"/>
          </a:xfrm>
          <a:prstGeom prst="rect">
            <a:avLst/>
          </a:prstGeom>
          <a:noFill/>
          <a:ln>
            <a:noFill/>
          </a:ln>
        </p:spPr>
        <p:txBody>
          <a:bodyPr anchorCtr="0" anchor="ctr" bIns="45700" lIns="91425" spcFirstLastPara="1" rIns="91425" wrap="square" tIns="45700">
            <a:noAutofit/>
          </a:bodyPr>
          <a:lstStyle/>
          <a:p>
            <a:pPr indent="-381000" lvl="0" marL="457200" marR="0" rtl="0" algn="just">
              <a:lnSpc>
                <a:spcPct val="100000"/>
              </a:lnSpc>
              <a:spcBef>
                <a:spcPts val="480"/>
              </a:spcBef>
              <a:spcAft>
                <a:spcPts val="0"/>
              </a:spcAft>
              <a:buClr>
                <a:srgbClr val="0033CC"/>
              </a:buClr>
              <a:buSzPts val="2400"/>
              <a:buFont typeface="Trebuchet MS"/>
              <a:buChar char="●"/>
            </a:pPr>
            <a:r>
              <a:rPr b="0" i="0" lang="en-US" sz="2400" u="none" cap="none" strike="noStrike">
                <a:solidFill>
                  <a:srgbClr val="0033CC"/>
                </a:solidFill>
                <a:latin typeface="Trebuchet MS"/>
                <a:ea typeface="Trebuchet MS"/>
                <a:cs typeface="Trebuchet MS"/>
                <a:sym typeface="Trebuchet MS"/>
              </a:rPr>
              <a:t>Low resource languages like Kannada presents scarcity in:</a:t>
            </a:r>
            <a:endParaRPr b="0" i="0" sz="2400" u="none" cap="none" strike="noStrike">
              <a:solidFill>
                <a:srgbClr val="0033CC"/>
              </a:solidFill>
              <a:latin typeface="Trebuchet MS"/>
              <a:ea typeface="Trebuchet MS"/>
              <a:cs typeface="Trebuchet MS"/>
              <a:sym typeface="Trebuchet MS"/>
            </a:endParaRPr>
          </a:p>
          <a:p>
            <a:pPr indent="0" lvl="0" marL="457200" marR="0" rtl="0" algn="just">
              <a:lnSpc>
                <a:spcPct val="100000"/>
              </a:lnSpc>
              <a:spcBef>
                <a:spcPts val="480"/>
              </a:spcBef>
              <a:spcAft>
                <a:spcPts val="0"/>
              </a:spcAft>
              <a:buClr>
                <a:srgbClr val="000000"/>
              </a:buClr>
              <a:buSzPts val="2400"/>
              <a:buFont typeface="Arial"/>
              <a:buNone/>
            </a:pPr>
            <a:r>
              <a:rPr b="0" i="0" lang="en-US" sz="2400" u="none" cap="none" strike="noStrike">
                <a:solidFill>
                  <a:srgbClr val="0033CC"/>
                </a:solidFill>
                <a:latin typeface="Trebuchet MS"/>
                <a:ea typeface="Trebuchet MS"/>
                <a:cs typeface="Trebuchet MS"/>
                <a:sym typeface="Trebuchet MS"/>
              </a:rPr>
              <a:t>i) high quality dataset sources, </a:t>
            </a:r>
            <a:endParaRPr b="0" i="0" sz="2400" u="none" cap="none" strike="noStrike">
              <a:solidFill>
                <a:srgbClr val="0033CC"/>
              </a:solidFill>
              <a:latin typeface="Trebuchet MS"/>
              <a:ea typeface="Trebuchet MS"/>
              <a:cs typeface="Trebuchet MS"/>
              <a:sym typeface="Trebuchet MS"/>
            </a:endParaRPr>
          </a:p>
          <a:p>
            <a:pPr indent="0" lvl="0" marL="457200" marR="0" rtl="0" algn="just">
              <a:lnSpc>
                <a:spcPct val="100000"/>
              </a:lnSpc>
              <a:spcBef>
                <a:spcPts val="480"/>
              </a:spcBef>
              <a:spcAft>
                <a:spcPts val="0"/>
              </a:spcAft>
              <a:buClr>
                <a:srgbClr val="000000"/>
              </a:buClr>
              <a:buSzPts val="2400"/>
              <a:buFont typeface="Arial"/>
              <a:buNone/>
            </a:pPr>
            <a:r>
              <a:rPr b="0" i="0" lang="en-US" sz="2400" u="none" cap="none" strike="noStrike">
                <a:solidFill>
                  <a:srgbClr val="0033CC"/>
                </a:solidFill>
                <a:latin typeface="Trebuchet MS"/>
                <a:ea typeface="Trebuchet MS"/>
                <a:cs typeface="Trebuchet MS"/>
                <a:sym typeface="Trebuchet MS"/>
              </a:rPr>
              <a:t>ii) research materials and </a:t>
            </a:r>
            <a:endParaRPr b="0" i="0" sz="2400" u="none" cap="none" strike="noStrike">
              <a:solidFill>
                <a:srgbClr val="0033CC"/>
              </a:solidFill>
              <a:latin typeface="Trebuchet MS"/>
              <a:ea typeface="Trebuchet MS"/>
              <a:cs typeface="Trebuchet MS"/>
              <a:sym typeface="Trebuchet MS"/>
            </a:endParaRPr>
          </a:p>
          <a:p>
            <a:pPr indent="0" lvl="0" marL="457200" marR="0" rtl="0" algn="just">
              <a:lnSpc>
                <a:spcPct val="100000"/>
              </a:lnSpc>
              <a:spcBef>
                <a:spcPts val="480"/>
              </a:spcBef>
              <a:spcAft>
                <a:spcPts val="0"/>
              </a:spcAft>
              <a:buClr>
                <a:srgbClr val="000000"/>
              </a:buClr>
              <a:buSzPts val="2400"/>
              <a:buFont typeface="Arial"/>
              <a:buNone/>
            </a:pPr>
            <a:r>
              <a:rPr b="0" i="0" lang="en-US" sz="2400" u="none" cap="none" strike="noStrike">
                <a:solidFill>
                  <a:srgbClr val="0033CC"/>
                </a:solidFill>
                <a:latin typeface="Trebuchet MS"/>
                <a:ea typeface="Trebuchet MS"/>
                <a:cs typeface="Trebuchet MS"/>
                <a:sym typeface="Trebuchet MS"/>
              </a:rPr>
              <a:t>iii) application of novel methods.</a:t>
            </a:r>
            <a:endParaRPr b="0" i="0" sz="2400" u="none" cap="none" strike="noStrike">
              <a:solidFill>
                <a:srgbClr val="0033CC"/>
              </a:solidFill>
              <a:latin typeface="Trebuchet MS"/>
              <a:ea typeface="Trebuchet MS"/>
              <a:cs typeface="Trebuchet MS"/>
              <a:sym typeface="Trebuchet MS"/>
            </a:endParaRPr>
          </a:p>
          <a:p>
            <a:pPr indent="-381000" lvl="0" marL="457200" marR="0" rtl="0" algn="just">
              <a:lnSpc>
                <a:spcPct val="100000"/>
              </a:lnSpc>
              <a:spcBef>
                <a:spcPts val="480"/>
              </a:spcBef>
              <a:spcAft>
                <a:spcPts val="0"/>
              </a:spcAft>
              <a:buClr>
                <a:srgbClr val="0033CC"/>
              </a:buClr>
              <a:buSzPts val="2400"/>
              <a:buFont typeface="Trebuchet MS"/>
              <a:buChar char="●"/>
            </a:pPr>
            <a:r>
              <a:rPr b="0" i="0" lang="en-US" sz="2400" u="none" cap="none" strike="noStrike">
                <a:solidFill>
                  <a:srgbClr val="0033CC"/>
                </a:solidFill>
                <a:latin typeface="Trebuchet MS"/>
                <a:ea typeface="Trebuchet MS"/>
                <a:cs typeface="Trebuchet MS"/>
                <a:sym typeface="Trebuchet MS"/>
              </a:rPr>
              <a:t>Differing structure of both languages: SVO for Eng and SOV for Kannada</a:t>
            </a:r>
            <a:endParaRPr b="0" i="0" sz="2400" u="none" cap="none" strike="noStrike">
              <a:solidFill>
                <a:srgbClr val="0033CC"/>
              </a:solidFill>
              <a:latin typeface="Trebuchet MS"/>
              <a:ea typeface="Trebuchet MS"/>
              <a:cs typeface="Trebuchet MS"/>
              <a:sym typeface="Trebuchet MS"/>
            </a:endParaRPr>
          </a:p>
          <a:p>
            <a:pPr indent="0" lvl="0" marL="457200" marR="0" rtl="0" algn="just">
              <a:lnSpc>
                <a:spcPct val="100000"/>
              </a:lnSpc>
              <a:spcBef>
                <a:spcPts val="480"/>
              </a:spcBef>
              <a:spcAft>
                <a:spcPts val="0"/>
              </a:spcAft>
              <a:buClr>
                <a:srgbClr val="000000"/>
              </a:buClr>
              <a:buSzPts val="2400"/>
              <a:buFont typeface="Arial"/>
              <a:buNone/>
            </a:pPr>
            <a:r>
              <a:rPr b="0" i="0" lang="en-US" sz="2400" u="none" cap="none" strike="noStrike">
                <a:solidFill>
                  <a:srgbClr val="0033CC"/>
                </a:solidFill>
                <a:latin typeface="Trebuchet MS"/>
                <a:ea typeface="Trebuchet MS"/>
                <a:cs typeface="Trebuchet MS"/>
                <a:sym typeface="Trebuchet MS"/>
              </a:rPr>
              <a:t>      </a:t>
            </a:r>
            <a:endParaRPr b="0" i="0" sz="2400" u="none" cap="none" strike="noStrike">
              <a:solidFill>
                <a:srgbClr val="0033CC"/>
              </a:solidFill>
              <a:latin typeface="Trebuchet MS"/>
              <a:ea typeface="Trebuchet MS"/>
              <a:cs typeface="Trebuchet MS"/>
              <a:sym typeface="Trebuchet MS"/>
            </a:endParaRPr>
          </a:p>
          <a:p>
            <a:pPr indent="0" lvl="0" marL="457200" marR="0" rtl="0" algn="just">
              <a:lnSpc>
                <a:spcPct val="100000"/>
              </a:lnSpc>
              <a:spcBef>
                <a:spcPts val="480"/>
              </a:spcBef>
              <a:spcAft>
                <a:spcPts val="0"/>
              </a:spcAft>
              <a:buClr>
                <a:srgbClr val="000000"/>
              </a:buClr>
              <a:buSzPts val="2400"/>
              <a:buFont typeface="Arial"/>
              <a:buNone/>
            </a:pPr>
            <a:r>
              <a:t/>
            </a:r>
            <a:endParaRPr b="0" i="0" sz="2400" u="none" cap="none" strike="noStrike">
              <a:solidFill>
                <a:srgbClr val="0033CC"/>
              </a:solidFill>
              <a:latin typeface="Trebuchet MS"/>
              <a:ea typeface="Trebuchet MS"/>
              <a:cs typeface="Trebuchet MS"/>
              <a:sym typeface="Trebuchet MS"/>
            </a:endParaRPr>
          </a:p>
          <a:p>
            <a:pPr indent="0" lvl="0" marL="457200" marR="0" rtl="0" algn="just">
              <a:lnSpc>
                <a:spcPct val="100000"/>
              </a:lnSpc>
              <a:spcBef>
                <a:spcPts val="480"/>
              </a:spcBef>
              <a:spcAft>
                <a:spcPts val="0"/>
              </a:spcAft>
              <a:buClr>
                <a:srgbClr val="000000"/>
              </a:buClr>
              <a:buSzPts val="2400"/>
              <a:buFont typeface="Arial"/>
              <a:buNone/>
            </a:pPr>
            <a:r>
              <a:t/>
            </a:r>
            <a:endParaRPr b="0" i="0" sz="2400" u="none" cap="none" strike="noStrike">
              <a:solidFill>
                <a:srgbClr val="0033CC"/>
              </a:solidFill>
              <a:latin typeface="Trebuchet MS"/>
              <a:ea typeface="Trebuchet MS"/>
              <a:cs typeface="Trebuchet MS"/>
              <a:sym typeface="Trebuchet M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ga78f5cdf8a_0_2"/>
          <p:cNvSpPr/>
          <p:nvPr/>
        </p:nvSpPr>
        <p:spPr>
          <a:xfrm>
            <a:off x="3048000" y="1581155"/>
            <a:ext cx="7620000" cy="36600"/>
          </a:xfrm>
          <a:prstGeom prst="rect">
            <a:avLst/>
          </a:prstGeom>
          <a:solidFill>
            <a:srgbClr val="33CCC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chemeClr val="dk1"/>
              </a:solidFill>
              <a:latin typeface="PT Sans Narrow"/>
              <a:ea typeface="PT Sans Narrow"/>
              <a:cs typeface="PT Sans Narrow"/>
              <a:sym typeface="PT Sans Narrow"/>
            </a:endParaRPr>
          </a:p>
        </p:txBody>
      </p:sp>
      <p:sp>
        <p:nvSpPr>
          <p:cNvPr id="112" name="Google Shape;112;ga78f5cdf8a_0_2"/>
          <p:cNvSpPr txBox="1"/>
          <p:nvPr/>
        </p:nvSpPr>
        <p:spPr>
          <a:xfrm>
            <a:off x="4191000" y="1119452"/>
            <a:ext cx="6477000" cy="461700"/>
          </a:xfrm>
          <a:prstGeom prst="rect">
            <a:avLst/>
          </a:prstGeom>
          <a:noFill/>
          <a:ln>
            <a:noFill/>
          </a:ln>
        </p:spPr>
        <p:txBody>
          <a:bodyPr anchorCtr="0" anchor="t" bIns="45700" lIns="91425" spcFirstLastPara="1" rIns="91425" wrap="square" tIns="45700">
            <a:noAutofit/>
          </a:bodyPr>
          <a:lstStyle/>
          <a:p>
            <a:pPr indent="-342891" lvl="0" marL="342891" marR="0" rtl="0" algn="r">
              <a:lnSpc>
                <a:spcPct val="100000"/>
              </a:lnSpc>
              <a:spcBef>
                <a:spcPts val="0"/>
              </a:spcBef>
              <a:spcAft>
                <a:spcPts val="0"/>
              </a:spcAft>
              <a:buClr>
                <a:srgbClr val="000000"/>
              </a:buClr>
              <a:buSzPts val="2400"/>
              <a:buFont typeface="Arial"/>
              <a:buNone/>
            </a:pPr>
            <a:r>
              <a:rPr b="1" i="0" lang="en-US" sz="2400" u="none" cap="none" strike="noStrike">
                <a:solidFill>
                  <a:srgbClr val="0000FF"/>
                </a:solidFill>
                <a:latin typeface="PT Sans Narrow"/>
                <a:ea typeface="PT Sans Narrow"/>
                <a:cs typeface="PT Sans Narrow"/>
                <a:sym typeface="PT Sans Narrow"/>
              </a:rPr>
              <a:t>Scope</a:t>
            </a:r>
            <a:endParaRPr b="1" i="0" sz="2400" u="none" cap="none" strike="noStrike">
              <a:solidFill>
                <a:srgbClr val="0000FF"/>
              </a:solidFill>
              <a:latin typeface="PT Sans Narrow"/>
              <a:ea typeface="PT Sans Narrow"/>
              <a:cs typeface="PT Sans Narrow"/>
              <a:sym typeface="PT Sans Narrow"/>
            </a:endParaRPr>
          </a:p>
        </p:txBody>
      </p:sp>
      <p:sp>
        <p:nvSpPr>
          <p:cNvPr id="113" name="Google Shape;113;ga78f5cdf8a_0_2"/>
          <p:cNvSpPr txBox="1"/>
          <p:nvPr/>
        </p:nvSpPr>
        <p:spPr>
          <a:xfrm>
            <a:off x="1811350" y="1940975"/>
            <a:ext cx="9172500" cy="4212000"/>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2400"/>
              <a:buFont typeface="Arial"/>
              <a:buNone/>
            </a:pPr>
            <a:r>
              <a:t/>
            </a:r>
            <a:endParaRPr b="0" i="0" sz="2400" u="none" cap="none" strike="noStrike">
              <a:solidFill>
                <a:srgbClr val="0000FF"/>
              </a:solidFill>
              <a:latin typeface="Trebuchet MS"/>
              <a:ea typeface="Trebuchet MS"/>
              <a:cs typeface="Trebuchet MS"/>
              <a:sym typeface="Trebuchet MS"/>
            </a:endParaRPr>
          </a:p>
          <a:p>
            <a:pPr indent="-381000" lvl="0" marL="457200" marR="0" rtl="0" algn="just">
              <a:lnSpc>
                <a:spcPct val="100000"/>
              </a:lnSpc>
              <a:spcBef>
                <a:spcPts val="0"/>
              </a:spcBef>
              <a:spcAft>
                <a:spcPts val="0"/>
              </a:spcAft>
              <a:buClr>
                <a:srgbClr val="000000"/>
              </a:buClr>
              <a:buSzPts val="2400"/>
              <a:buFont typeface="Trebuchet MS"/>
              <a:buChar char="●"/>
            </a:pPr>
            <a:r>
              <a:rPr b="0" i="0" lang="en-US" sz="2400" u="none" cap="none" strike="noStrike">
                <a:solidFill>
                  <a:srgbClr val="000000"/>
                </a:solidFill>
                <a:latin typeface="Times New Roman"/>
                <a:ea typeface="Times New Roman"/>
                <a:cs typeface="Times New Roman"/>
                <a:sym typeface="Times New Roman"/>
              </a:rPr>
              <a:t>Any application involving English text to Kannada text translation (Ex.web articles in English).</a:t>
            </a:r>
            <a:endParaRPr b="0" i="0" sz="2400" u="none" cap="none" strike="noStrike">
              <a:solidFill>
                <a:srgbClr val="000000"/>
              </a:solidFill>
              <a:latin typeface="Times New Roman"/>
              <a:ea typeface="Times New Roman"/>
              <a:cs typeface="Times New Roman"/>
              <a:sym typeface="Times New Roman"/>
            </a:endParaRPr>
          </a:p>
          <a:p>
            <a:pPr indent="-381000" lvl="0" marL="457200" marR="0" rtl="0" algn="just">
              <a:lnSpc>
                <a:spcPct val="100000"/>
              </a:lnSpc>
              <a:spcBef>
                <a:spcPts val="0"/>
              </a:spcBef>
              <a:spcAft>
                <a:spcPts val="0"/>
              </a:spcAft>
              <a:buClr>
                <a:srgbClr val="000000"/>
              </a:buClr>
              <a:buSzPts val="2400"/>
              <a:buFont typeface="Times New Roman"/>
              <a:buChar char="●"/>
            </a:pPr>
            <a:r>
              <a:rPr b="0" i="0" lang="en-US" sz="2400" u="none" cap="none" strike="noStrike">
                <a:solidFill>
                  <a:srgbClr val="000000"/>
                </a:solidFill>
                <a:latin typeface="Times New Roman"/>
                <a:ea typeface="Times New Roman"/>
                <a:cs typeface="Times New Roman"/>
                <a:sym typeface="Times New Roman"/>
              </a:rPr>
              <a:t>The project involves in translation using English-Kannada Bilingual corpus.</a:t>
            </a:r>
            <a:endParaRPr b="0" i="0" sz="2400" u="none" cap="none" strike="noStrike">
              <a:solidFill>
                <a:srgbClr val="000000"/>
              </a:solidFill>
              <a:latin typeface="Times New Roman"/>
              <a:ea typeface="Times New Roman"/>
              <a:cs typeface="Times New Roman"/>
              <a:sym typeface="Times New Roman"/>
            </a:endParaRPr>
          </a:p>
          <a:p>
            <a:pPr indent="-381000" lvl="0" marL="457200" marR="0" rtl="0" algn="just">
              <a:lnSpc>
                <a:spcPct val="100000"/>
              </a:lnSpc>
              <a:spcBef>
                <a:spcPts val="0"/>
              </a:spcBef>
              <a:spcAft>
                <a:spcPts val="0"/>
              </a:spcAft>
              <a:buClr>
                <a:srgbClr val="000000"/>
              </a:buClr>
              <a:buSzPts val="2400"/>
              <a:buFont typeface="Times New Roman"/>
              <a:buChar char="●"/>
            </a:pPr>
            <a:r>
              <a:rPr b="0" i="0" lang="en-US" sz="2400" u="none" cap="none" strike="noStrike">
                <a:solidFill>
                  <a:srgbClr val="000000"/>
                </a:solidFill>
                <a:latin typeface="Times New Roman"/>
                <a:ea typeface="Times New Roman"/>
                <a:cs typeface="Times New Roman"/>
                <a:sym typeface="Times New Roman"/>
              </a:rPr>
              <a:t>Can be extended to summarization of article in english, then translation to kannada.</a:t>
            </a:r>
            <a:endParaRPr b="0" i="0" sz="2400" u="none" cap="none" strike="noStrike">
              <a:solidFill>
                <a:srgbClr val="000000"/>
              </a:solidFill>
              <a:latin typeface="Times New Roman"/>
              <a:ea typeface="Times New Roman"/>
              <a:cs typeface="Times New Roman"/>
              <a:sym typeface="Times New Roman"/>
            </a:endParaRPr>
          </a:p>
          <a:p>
            <a:pPr indent="-381000" lvl="0" marL="457200" marR="0" rtl="0" algn="just">
              <a:lnSpc>
                <a:spcPct val="100000"/>
              </a:lnSpc>
              <a:spcBef>
                <a:spcPts val="0"/>
              </a:spcBef>
              <a:spcAft>
                <a:spcPts val="0"/>
              </a:spcAft>
              <a:buClr>
                <a:srgbClr val="000000"/>
              </a:buClr>
              <a:buSzPts val="2400"/>
              <a:buFont typeface="Times New Roman"/>
              <a:buChar char="●"/>
            </a:pPr>
            <a:r>
              <a:rPr b="0" i="0" lang="en-US" sz="2400" u="none" cap="none" strike="noStrike">
                <a:solidFill>
                  <a:srgbClr val="000000"/>
                </a:solidFill>
                <a:latin typeface="Times New Roman"/>
                <a:ea typeface="Times New Roman"/>
                <a:cs typeface="Times New Roman"/>
                <a:sym typeface="Times New Roman"/>
              </a:rPr>
              <a:t>Our goal is to give complete meaningful, coherent and efficient translated sentence from english to  Kannada.</a:t>
            </a:r>
            <a:endParaRPr b="0" i="0" sz="2400" u="none" cap="none" strike="noStrike">
              <a:solidFill>
                <a:srgbClr val="000000"/>
              </a:solidFill>
              <a:latin typeface="Times New Roman"/>
              <a:ea typeface="Times New Roman"/>
              <a:cs typeface="Times New Roman"/>
              <a:sym typeface="Times New Roman"/>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9" name="Shape 499"/>
        <p:cNvGrpSpPr/>
        <p:nvPr/>
      </p:nvGrpSpPr>
      <p:grpSpPr>
        <a:xfrm>
          <a:off x="0" y="0"/>
          <a:ext cx="0" cy="0"/>
          <a:chOff x="0" y="0"/>
          <a:chExt cx="0" cy="0"/>
        </a:xfrm>
      </p:grpSpPr>
      <p:sp>
        <p:nvSpPr>
          <p:cNvPr id="500" name="Google Shape;500;p29"/>
          <p:cNvSpPr/>
          <p:nvPr/>
        </p:nvSpPr>
        <p:spPr>
          <a:xfrm>
            <a:off x="3048000" y="1581150"/>
            <a:ext cx="7620000" cy="36600"/>
          </a:xfrm>
          <a:prstGeom prst="rect">
            <a:avLst/>
          </a:prstGeom>
          <a:solidFill>
            <a:srgbClr val="33CCC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501" name="Google Shape;501;p29"/>
          <p:cNvSpPr txBox="1"/>
          <p:nvPr/>
        </p:nvSpPr>
        <p:spPr>
          <a:xfrm>
            <a:off x="2895600" y="1143000"/>
            <a:ext cx="7772400" cy="461700"/>
          </a:xfrm>
          <a:prstGeom prst="rect">
            <a:avLst/>
          </a:prstGeom>
          <a:noFill/>
          <a:ln>
            <a:noFill/>
          </a:ln>
        </p:spPr>
        <p:txBody>
          <a:bodyPr anchorCtr="0" anchor="t" bIns="45700" lIns="91425" spcFirstLastPara="1" rIns="91425" wrap="square" tIns="45700">
            <a:noAutofit/>
          </a:bodyPr>
          <a:lstStyle/>
          <a:p>
            <a:pPr indent="-342900" lvl="0" marL="342900" marR="0" rtl="0" algn="r">
              <a:lnSpc>
                <a:spcPct val="100000"/>
              </a:lnSpc>
              <a:spcBef>
                <a:spcPts val="0"/>
              </a:spcBef>
              <a:spcAft>
                <a:spcPts val="0"/>
              </a:spcAft>
              <a:buClr>
                <a:srgbClr val="000000"/>
              </a:buClr>
              <a:buSzPts val="2400"/>
              <a:buFont typeface="Arial"/>
              <a:buNone/>
            </a:pPr>
            <a:r>
              <a:rPr b="0" i="0" lang="en-US" sz="2400" u="none" cap="none" strike="noStrike">
                <a:solidFill>
                  <a:srgbClr val="FF0000"/>
                </a:solidFill>
                <a:latin typeface="Trebuchet MS"/>
                <a:ea typeface="Trebuchet MS"/>
                <a:cs typeface="Trebuchet MS"/>
                <a:sym typeface="Trebuchet MS"/>
              </a:rPr>
              <a:t>Proposed Methodology / Approach</a:t>
            </a:r>
            <a:endParaRPr b="0" i="0" sz="2400" u="none" cap="none" strike="noStrike">
              <a:solidFill>
                <a:srgbClr val="000000"/>
              </a:solidFill>
              <a:latin typeface="Arial"/>
              <a:ea typeface="Arial"/>
              <a:cs typeface="Arial"/>
              <a:sym typeface="Arial"/>
            </a:endParaRPr>
          </a:p>
        </p:txBody>
      </p:sp>
      <p:sp>
        <p:nvSpPr>
          <p:cNvPr id="502" name="Google Shape;502;p29"/>
          <p:cNvSpPr txBox="1"/>
          <p:nvPr/>
        </p:nvSpPr>
        <p:spPr>
          <a:xfrm>
            <a:off x="914400" y="1871675"/>
            <a:ext cx="9296400" cy="520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0000FF"/>
                </a:solidFill>
                <a:latin typeface="Calibri"/>
                <a:ea typeface="Calibri"/>
                <a:cs typeface="Calibri"/>
                <a:sym typeface="Calibri"/>
              </a:rPr>
              <a:t>Basic approach and proposed methodology:</a:t>
            </a:r>
            <a:endParaRPr b="0" i="0" sz="2400" u="none" cap="none" strike="noStrike">
              <a:solidFill>
                <a:srgbClr val="0000FF"/>
              </a:solidFill>
              <a:latin typeface="Calibri"/>
              <a:ea typeface="Calibri"/>
              <a:cs typeface="Calibri"/>
              <a:sym typeface="Calibri"/>
            </a:endParaRPr>
          </a:p>
          <a:p>
            <a:pPr indent="-381000" lvl="0" marL="457200" marR="0" rtl="0" algn="l">
              <a:lnSpc>
                <a:spcPct val="100000"/>
              </a:lnSpc>
              <a:spcBef>
                <a:spcPts val="0"/>
              </a:spcBef>
              <a:spcAft>
                <a:spcPts val="0"/>
              </a:spcAft>
              <a:buClr>
                <a:srgbClr val="000000"/>
              </a:buClr>
              <a:buSzPts val="2400"/>
              <a:buFont typeface="Calibri"/>
              <a:buChar char="●"/>
            </a:pPr>
            <a:r>
              <a:rPr b="0" i="0" lang="en-US" sz="2400" u="none" cap="none" strike="noStrike">
                <a:solidFill>
                  <a:srgbClr val="000000"/>
                </a:solidFill>
                <a:latin typeface="Calibri"/>
                <a:ea typeface="Calibri"/>
                <a:cs typeface="Calibri"/>
                <a:sym typeface="Calibri"/>
              </a:rPr>
              <a:t>Current system implemented methodology in sentence translation from English to kannada is MT model. Where it combines corpus based(example-based) and rule based method to get an hybrid model which gives the accurate results as increase corpus size.</a:t>
            </a:r>
            <a:endParaRPr b="0" i="0" sz="2400" u="none" cap="none" strike="noStrike">
              <a:solidFill>
                <a:srgbClr val="000000"/>
              </a:solidFill>
              <a:latin typeface="Calibri"/>
              <a:ea typeface="Calibri"/>
              <a:cs typeface="Calibri"/>
              <a:sym typeface="Calibri"/>
            </a:endParaRPr>
          </a:p>
          <a:p>
            <a:pPr indent="0" lvl="0" marL="45720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0000FF"/>
                </a:solidFill>
                <a:latin typeface="Calibri"/>
                <a:ea typeface="Calibri"/>
                <a:cs typeface="Calibri"/>
                <a:sym typeface="Calibri"/>
              </a:rPr>
              <a:t>Our focus:</a:t>
            </a:r>
            <a:endParaRPr b="0" i="0" sz="2400" u="none" cap="none" strike="noStrike">
              <a:solidFill>
                <a:srgbClr val="0000FF"/>
              </a:solidFill>
              <a:latin typeface="Calibri"/>
              <a:ea typeface="Calibri"/>
              <a:cs typeface="Calibri"/>
              <a:sym typeface="Calibri"/>
            </a:endParaRPr>
          </a:p>
          <a:p>
            <a:pPr indent="-381000" lvl="0" marL="457200" marR="0" rtl="0" algn="l">
              <a:lnSpc>
                <a:spcPct val="100000"/>
              </a:lnSpc>
              <a:spcBef>
                <a:spcPts val="0"/>
              </a:spcBef>
              <a:spcAft>
                <a:spcPts val="0"/>
              </a:spcAft>
              <a:buClr>
                <a:srgbClr val="000000"/>
              </a:buClr>
              <a:buSzPts val="2400"/>
              <a:buFont typeface="Calibri"/>
              <a:buChar char="●"/>
            </a:pPr>
            <a:r>
              <a:rPr b="0" i="0" lang="en-US" sz="2400" u="none" cap="none" strike="noStrike">
                <a:solidFill>
                  <a:srgbClr val="000000"/>
                </a:solidFill>
                <a:latin typeface="Calibri"/>
                <a:ea typeface="Calibri"/>
                <a:cs typeface="Calibri"/>
                <a:sym typeface="Calibri"/>
              </a:rPr>
              <a:t>So our approach is to implement the recent well known model BERT combining with Neural Machine Transition, which has been already implemented for translation from English to German, etc..</a:t>
            </a:r>
            <a:endParaRPr b="0" i="0" sz="2400" u="none" cap="none" strike="noStrike">
              <a:solidFill>
                <a:srgbClr val="000000"/>
              </a:solidFill>
              <a:latin typeface="Calibri"/>
              <a:ea typeface="Calibri"/>
              <a:cs typeface="Calibri"/>
              <a:sym typeface="Calibri"/>
            </a:endParaRPr>
          </a:p>
          <a:p>
            <a:pPr indent="-381000" lvl="0" marL="457200" marR="0" rtl="0" algn="l">
              <a:lnSpc>
                <a:spcPct val="100000"/>
              </a:lnSpc>
              <a:spcBef>
                <a:spcPts val="0"/>
              </a:spcBef>
              <a:spcAft>
                <a:spcPts val="0"/>
              </a:spcAft>
              <a:buClr>
                <a:srgbClr val="000000"/>
              </a:buClr>
              <a:buSzPts val="2400"/>
              <a:buFont typeface="Calibri"/>
              <a:buChar char="●"/>
            </a:pPr>
            <a:r>
              <a:rPr b="0" i="0" lang="en-US" sz="2400" u="none" cap="none" strike="noStrike">
                <a:solidFill>
                  <a:srgbClr val="000000"/>
                </a:solidFill>
                <a:latin typeface="Calibri"/>
                <a:ea typeface="Calibri"/>
                <a:cs typeface="Calibri"/>
                <a:sym typeface="Calibri"/>
              </a:rPr>
              <a:t>So our idea is to implement NMT model over English to Kannada translation , which would give more accurate results than the current system.</a:t>
            </a:r>
            <a:endParaRPr b="0" i="0" sz="24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 name="Shape 507"/>
        <p:cNvGrpSpPr/>
        <p:nvPr/>
      </p:nvGrpSpPr>
      <p:grpSpPr>
        <a:xfrm>
          <a:off x="0" y="0"/>
          <a:ext cx="0" cy="0"/>
          <a:chOff x="0" y="0"/>
          <a:chExt cx="0" cy="0"/>
        </a:xfrm>
      </p:grpSpPr>
      <p:sp>
        <p:nvSpPr>
          <p:cNvPr id="508" name="Google Shape;508;p30"/>
          <p:cNvSpPr/>
          <p:nvPr/>
        </p:nvSpPr>
        <p:spPr>
          <a:xfrm>
            <a:off x="3048000" y="1581150"/>
            <a:ext cx="7620000" cy="36600"/>
          </a:xfrm>
          <a:prstGeom prst="rect">
            <a:avLst/>
          </a:prstGeom>
          <a:solidFill>
            <a:srgbClr val="33CCC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509" name="Google Shape;509;p30"/>
          <p:cNvSpPr txBox="1"/>
          <p:nvPr/>
        </p:nvSpPr>
        <p:spPr>
          <a:xfrm>
            <a:off x="2895600" y="1143000"/>
            <a:ext cx="7772400" cy="461700"/>
          </a:xfrm>
          <a:prstGeom prst="rect">
            <a:avLst/>
          </a:prstGeom>
          <a:noFill/>
          <a:ln>
            <a:noFill/>
          </a:ln>
        </p:spPr>
        <p:txBody>
          <a:bodyPr anchorCtr="0" anchor="t" bIns="45700" lIns="91425" spcFirstLastPara="1" rIns="91425" wrap="square" tIns="45700">
            <a:noAutofit/>
          </a:bodyPr>
          <a:lstStyle/>
          <a:p>
            <a:pPr indent="-342900" lvl="0" marL="342900" marR="0" rtl="0" algn="r">
              <a:lnSpc>
                <a:spcPct val="100000"/>
              </a:lnSpc>
              <a:spcBef>
                <a:spcPts val="0"/>
              </a:spcBef>
              <a:spcAft>
                <a:spcPts val="0"/>
              </a:spcAft>
              <a:buClr>
                <a:srgbClr val="000000"/>
              </a:buClr>
              <a:buSzPts val="2400"/>
              <a:buFont typeface="Arial"/>
              <a:buNone/>
            </a:pPr>
            <a:r>
              <a:rPr b="0" i="0" lang="en-US" sz="2400" u="none" cap="none" strike="noStrike">
                <a:solidFill>
                  <a:srgbClr val="FF0000"/>
                </a:solidFill>
                <a:latin typeface="Trebuchet MS"/>
                <a:ea typeface="Trebuchet MS"/>
                <a:cs typeface="Trebuchet MS"/>
                <a:sym typeface="Trebuchet MS"/>
              </a:rPr>
              <a:t>Technologies Used</a:t>
            </a:r>
            <a:endParaRPr b="0" i="0" sz="2400" u="none" cap="none" strike="noStrike">
              <a:solidFill>
                <a:srgbClr val="000000"/>
              </a:solidFill>
              <a:latin typeface="Arial"/>
              <a:ea typeface="Arial"/>
              <a:cs typeface="Arial"/>
              <a:sym typeface="Arial"/>
            </a:endParaRPr>
          </a:p>
        </p:txBody>
      </p:sp>
      <p:sp>
        <p:nvSpPr>
          <p:cNvPr id="510" name="Google Shape;510;p30"/>
          <p:cNvSpPr txBox="1"/>
          <p:nvPr/>
        </p:nvSpPr>
        <p:spPr>
          <a:xfrm>
            <a:off x="1833575" y="1860775"/>
            <a:ext cx="6863700" cy="2478000"/>
          </a:xfrm>
          <a:prstGeom prst="rect">
            <a:avLst/>
          </a:prstGeom>
          <a:noFill/>
          <a:ln>
            <a:noFill/>
          </a:ln>
        </p:spPr>
        <p:txBody>
          <a:bodyPr anchorCtr="0" anchor="ctr"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1" name="Google Shape;511;p30"/>
          <p:cNvSpPr txBox="1"/>
          <p:nvPr/>
        </p:nvSpPr>
        <p:spPr>
          <a:xfrm>
            <a:off x="1567250" y="2218575"/>
            <a:ext cx="8406300" cy="4279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900"/>
              <a:buFont typeface="Arial"/>
              <a:buNone/>
            </a:pPr>
            <a:r>
              <a:rPr b="0" i="0" lang="en-US" sz="1900" u="none" cap="none" strike="noStrike">
                <a:solidFill>
                  <a:srgbClr val="000000"/>
                </a:solidFill>
                <a:latin typeface="Calibri"/>
                <a:ea typeface="Calibri"/>
                <a:cs typeface="Calibri"/>
                <a:sym typeface="Calibri"/>
              </a:rPr>
              <a:t>BLEU - for evaluation of Translation </a:t>
            </a:r>
            <a:endParaRPr b="0" i="0" sz="19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900"/>
              <a:buFont typeface="Arial"/>
              <a:buNone/>
            </a:pPr>
            <a:r>
              <a:rPr b="0" i="0" lang="en-US" sz="1900" u="none" cap="none" strike="noStrike">
                <a:solidFill>
                  <a:srgbClr val="000000"/>
                </a:solidFill>
                <a:latin typeface="Calibri"/>
                <a:ea typeface="Calibri"/>
                <a:cs typeface="Calibri"/>
                <a:sym typeface="Calibri"/>
              </a:rPr>
              <a:t>Perplexity - in order to choose best model for translation</a:t>
            </a:r>
            <a:endParaRPr b="0" i="0" sz="19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900"/>
              <a:buFont typeface="Arial"/>
              <a:buNone/>
            </a:pPr>
            <a:r>
              <a:rPr b="0" i="0" lang="en-US" sz="1900" u="none" cap="none" strike="noStrike">
                <a:solidFill>
                  <a:srgbClr val="000000"/>
                </a:solidFill>
                <a:latin typeface="Calibri"/>
                <a:ea typeface="Calibri"/>
                <a:cs typeface="Calibri"/>
                <a:sym typeface="Calibri"/>
              </a:rPr>
              <a:t>Model:-</a:t>
            </a:r>
            <a:endParaRPr b="0" i="0" sz="19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900"/>
              <a:buFont typeface="Arial"/>
              <a:buNone/>
            </a:pPr>
            <a:r>
              <a:rPr b="0" i="0" lang="en-US" sz="1900" u="none" cap="none" strike="noStrike">
                <a:solidFill>
                  <a:srgbClr val="000000"/>
                </a:solidFill>
                <a:latin typeface="Calibri"/>
                <a:ea typeface="Calibri"/>
                <a:cs typeface="Calibri"/>
                <a:sym typeface="Calibri"/>
              </a:rPr>
              <a:t>	-&gt; BERT(</a:t>
            </a:r>
            <a:r>
              <a:rPr b="0" i="0" lang="en-US" sz="1050" u="none" cap="none" strike="noStrike">
                <a:solidFill>
                  <a:srgbClr val="444444"/>
                </a:solidFill>
                <a:highlight>
                  <a:srgbClr val="FFFFFF"/>
                </a:highlight>
                <a:latin typeface="Roboto"/>
                <a:ea typeface="Roboto"/>
                <a:cs typeface="Roboto"/>
                <a:sym typeface="Roboto"/>
              </a:rPr>
              <a:t>Bidirectional Encoder Representations from Transformers)</a:t>
            </a:r>
            <a:r>
              <a:rPr b="0" i="0" lang="en-US" sz="1900" u="none" cap="none" strike="noStrike">
                <a:solidFill>
                  <a:srgbClr val="000000"/>
                </a:solidFill>
                <a:latin typeface="Calibri"/>
                <a:ea typeface="Calibri"/>
                <a:cs typeface="Calibri"/>
                <a:sym typeface="Calibri"/>
              </a:rPr>
              <a:t> model </a:t>
            </a:r>
            <a:endParaRPr b="0" i="0" sz="19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900"/>
              <a:buFont typeface="Arial"/>
              <a:buNone/>
            </a:pPr>
            <a:r>
              <a:rPr b="0" i="0" lang="en-US" sz="1900" u="none" cap="none" strike="noStrike">
                <a:solidFill>
                  <a:srgbClr val="000000"/>
                </a:solidFill>
                <a:latin typeface="Calibri"/>
                <a:ea typeface="Calibri"/>
                <a:cs typeface="Calibri"/>
                <a:sym typeface="Calibri"/>
              </a:rPr>
              <a:t>	-&gt; Neural machine translation(NMT)  model</a:t>
            </a:r>
            <a:endParaRPr b="0" i="0" sz="19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900"/>
              <a:buFont typeface="Arial"/>
              <a:buNone/>
            </a:pPr>
            <a:r>
              <a:rPr b="0" i="0" lang="en-US" sz="1900" u="none" cap="none" strike="noStrike">
                <a:solidFill>
                  <a:srgbClr val="000000"/>
                </a:solidFill>
                <a:latin typeface="Calibri"/>
                <a:ea typeface="Calibri"/>
                <a:cs typeface="Calibri"/>
                <a:sym typeface="Calibri"/>
              </a:rPr>
              <a:t>Libraries:- </a:t>
            </a:r>
            <a:endParaRPr b="0" i="0" sz="1900" u="none" cap="none" strike="noStrike">
              <a:solidFill>
                <a:srgbClr val="000000"/>
              </a:solidFill>
              <a:latin typeface="Calibri"/>
              <a:ea typeface="Calibri"/>
              <a:cs typeface="Calibri"/>
              <a:sym typeface="Calibri"/>
            </a:endParaRPr>
          </a:p>
          <a:p>
            <a:pPr indent="-349250" lvl="0" marL="457200" marR="0" rtl="0" algn="l">
              <a:lnSpc>
                <a:spcPct val="100000"/>
              </a:lnSpc>
              <a:spcBef>
                <a:spcPts val="0"/>
              </a:spcBef>
              <a:spcAft>
                <a:spcPts val="0"/>
              </a:spcAft>
              <a:buClr>
                <a:srgbClr val="000000"/>
              </a:buClr>
              <a:buSzPts val="1900"/>
              <a:buFont typeface="Calibri"/>
              <a:buChar char="●"/>
            </a:pPr>
            <a:r>
              <a:rPr b="0" i="0" lang="en-US" sz="1900" u="none" cap="none" strike="noStrike">
                <a:solidFill>
                  <a:srgbClr val="000000"/>
                </a:solidFill>
                <a:latin typeface="Calibri"/>
                <a:ea typeface="Calibri"/>
                <a:cs typeface="Calibri"/>
                <a:sym typeface="Calibri"/>
              </a:rPr>
              <a:t>NLTK(natural language toolkit): for preprocessing the data</a:t>
            </a:r>
            <a:endParaRPr b="0" i="0" sz="1900" u="none" cap="none" strike="noStrike">
              <a:solidFill>
                <a:srgbClr val="000000"/>
              </a:solidFill>
              <a:latin typeface="Calibri"/>
              <a:ea typeface="Calibri"/>
              <a:cs typeface="Calibri"/>
              <a:sym typeface="Calibri"/>
            </a:endParaRPr>
          </a:p>
          <a:p>
            <a:pPr indent="-349250" lvl="0" marL="457200" marR="0" rtl="0" algn="l">
              <a:lnSpc>
                <a:spcPct val="100000"/>
              </a:lnSpc>
              <a:spcBef>
                <a:spcPts val="0"/>
              </a:spcBef>
              <a:spcAft>
                <a:spcPts val="0"/>
              </a:spcAft>
              <a:buClr>
                <a:srgbClr val="000000"/>
              </a:buClr>
              <a:buSzPts val="1900"/>
              <a:buFont typeface="Calibri"/>
              <a:buChar char="●"/>
            </a:pPr>
            <a:r>
              <a:rPr b="0" i="0" lang="en-US" sz="1900" u="none" cap="none" strike="noStrike">
                <a:solidFill>
                  <a:srgbClr val="000000"/>
                </a:solidFill>
                <a:latin typeface="Calibri"/>
                <a:ea typeface="Calibri"/>
                <a:cs typeface="Calibri"/>
                <a:sym typeface="Calibri"/>
              </a:rPr>
              <a:t>Tensorflow: to build BERT model and  NMT model</a:t>
            </a:r>
            <a:endParaRPr b="0" i="0" sz="1900" u="none" cap="none" strike="noStrike">
              <a:solidFill>
                <a:srgbClr val="000000"/>
              </a:solidFill>
              <a:latin typeface="Calibri"/>
              <a:ea typeface="Calibri"/>
              <a:cs typeface="Calibri"/>
              <a:sym typeface="Calibri"/>
            </a:endParaRPr>
          </a:p>
          <a:p>
            <a:pPr indent="-349250" lvl="0" marL="457200" marR="0" rtl="0" algn="l">
              <a:lnSpc>
                <a:spcPct val="100000"/>
              </a:lnSpc>
              <a:spcBef>
                <a:spcPts val="0"/>
              </a:spcBef>
              <a:spcAft>
                <a:spcPts val="0"/>
              </a:spcAft>
              <a:buClr>
                <a:srgbClr val="000000"/>
              </a:buClr>
              <a:buSzPts val="1900"/>
              <a:buFont typeface="Calibri"/>
              <a:buChar char="●"/>
            </a:pPr>
            <a:r>
              <a:rPr b="0" i="0" lang="en-US" sz="1900" u="none" cap="none" strike="noStrike">
                <a:solidFill>
                  <a:srgbClr val="000000"/>
                </a:solidFill>
                <a:latin typeface="Calibri"/>
                <a:ea typeface="Calibri"/>
                <a:cs typeface="Calibri"/>
                <a:sym typeface="Calibri"/>
              </a:rPr>
              <a:t>Keras</a:t>
            </a:r>
            <a:endParaRPr b="0" i="0" sz="1900" u="none" cap="none" strike="noStrike">
              <a:solidFill>
                <a:srgbClr val="000000"/>
              </a:solidFill>
              <a:latin typeface="Calibri"/>
              <a:ea typeface="Calibri"/>
              <a:cs typeface="Calibri"/>
              <a:sym typeface="Calibri"/>
            </a:endParaRPr>
          </a:p>
          <a:p>
            <a:pPr indent="-349250" lvl="0" marL="457200" marR="0" rtl="0" algn="l">
              <a:lnSpc>
                <a:spcPct val="100000"/>
              </a:lnSpc>
              <a:spcBef>
                <a:spcPts val="0"/>
              </a:spcBef>
              <a:spcAft>
                <a:spcPts val="0"/>
              </a:spcAft>
              <a:buClr>
                <a:srgbClr val="000000"/>
              </a:buClr>
              <a:buSzPts val="1900"/>
              <a:buFont typeface="Calibri"/>
              <a:buChar char="●"/>
            </a:pPr>
            <a:r>
              <a:rPr b="0" i="0" lang="en-US" sz="1900" u="none" cap="none" strike="noStrike">
                <a:solidFill>
                  <a:srgbClr val="000000"/>
                </a:solidFill>
                <a:latin typeface="Calibri"/>
                <a:ea typeface="Calibri"/>
                <a:cs typeface="Calibri"/>
                <a:sym typeface="Calibri"/>
              </a:rPr>
              <a:t>pytorch</a:t>
            </a:r>
            <a:endParaRPr b="0" i="0" sz="1900" u="none" cap="none" strike="noStrike">
              <a:solidFill>
                <a:srgbClr val="000000"/>
              </a:solidFill>
              <a:latin typeface="Calibri"/>
              <a:ea typeface="Calibri"/>
              <a:cs typeface="Calibri"/>
              <a:sym typeface="Calibri"/>
            </a:endParaRPr>
          </a:p>
          <a:p>
            <a:pPr indent="-349250" lvl="0" marL="457200" marR="0" rtl="0" algn="l">
              <a:lnSpc>
                <a:spcPct val="100000"/>
              </a:lnSpc>
              <a:spcBef>
                <a:spcPts val="0"/>
              </a:spcBef>
              <a:spcAft>
                <a:spcPts val="0"/>
              </a:spcAft>
              <a:buClr>
                <a:srgbClr val="000000"/>
              </a:buClr>
              <a:buSzPts val="1900"/>
              <a:buFont typeface="Calibri"/>
              <a:buChar char="●"/>
            </a:pPr>
            <a:r>
              <a:rPr b="0" i="0" lang="en-US" sz="1900" u="none" cap="none" strike="noStrike">
                <a:solidFill>
                  <a:srgbClr val="000000"/>
                </a:solidFill>
                <a:latin typeface="Calibri"/>
                <a:ea typeface="Calibri"/>
                <a:cs typeface="Calibri"/>
                <a:sym typeface="Calibri"/>
              </a:rPr>
              <a:t>BLUE(</a:t>
            </a:r>
            <a:r>
              <a:rPr b="0" i="0" lang="en-US" sz="1150" u="none" cap="none" strike="noStrike">
                <a:solidFill>
                  <a:srgbClr val="555555"/>
                </a:solidFill>
                <a:highlight>
                  <a:srgbClr val="FFFFFF"/>
                </a:highlight>
                <a:latin typeface="Arial"/>
                <a:ea typeface="Arial"/>
                <a:cs typeface="Arial"/>
                <a:sym typeface="Arial"/>
              </a:rPr>
              <a:t> Bilingual Evaluation Understudy)</a:t>
            </a:r>
            <a:endParaRPr b="0" i="0" sz="1150" u="none" cap="none" strike="noStrike">
              <a:solidFill>
                <a:srgbClr val="555555"/>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900"/>
              <a:buFont typeface="Arial"/>
              <a:buNone/>
            </a:pPr>
            <a:r>
              <a:rPr b="0" i="0" lang="en-US" sz="1900" u="none" cap="none" strike="noStrike">
                <a:solidFill>
                  <a:srgbClr val="000000"/>
                </a:solidFill>
                <a:latin typeface="Calibri"/>
                <a:ea typeface="Calibri"/>
                <a:cs typeface="Calibri"/>
                <a:sym typeface="Calibri"/>
              </a:rPr>
              <a:t>	</a:t>
            </a:r>
            <a:endParaRPr b="0" i="0" sz="1900" u="none" cap="none" strike="noStrike">
              <a:solidFill>
                <a:srgbClr val="000000"/>
              </a:solidFill>
              <a:latin typeface="Calibri"/>
              <a:ea typeface="Calibri"/>
              <a:cs typeface="Calibri"/>
              <a:sym typeface="Calibri"/>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5" name="Shape 515"/>
        <p:cNvGrpSpPr/>
        <p:nvPr/>
      </p:nvGrpSpPr>
      <p:grpSpPr>
        <a:xfrm>
          <a:off x="0" y="0"/>
          <a:ext cx="0" cy="0"/>
          <a:chOff x="0" y="0"/>
          <a:chExt cx="0" cy="0"/>
        </a:xfrm>
      </p:grpSpPr>
      <p:sp>
        <p:nvSpPr>
          <p:cNvPr id="516" name="Google Shape;516;p32"/>
          <p:cNvSpPr/>
          <p:nvPr/>
        </p:nvSpPr>
        <p:spPr>
          <a:xfrm>
            <a:off x="3048000" y="1581155"/>
            <a:ext cx="7620000" cy="36513"/>
          </a:xfrm>
          <a:prstGeom prst="rect">
            <a:avLst/>
          </a:prstGeom>
          <a:solidFill>
            <a:srgbClr val="33CCC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7" name="Google Shape;517;p32"/>
          <p:cNvSpPr txBox="1"/>
          <p:nvPr/>
        </p:nvSpPr>
        <p:spPr>
          <a:xfrm>
            <a:off x="2895600" y="1143002"/>
            <a:ext cx="7772400" cy="461665"/>
          </a:xfrm>
          <a:prstGeom prst="rect">
            <a:avLst/>
          </a:prstGeom>
          <a:noFill/>
          <a:ln>
            <a:noFill/>
          </a:ln>
        </p:spPr>
        <p:txBody>
          <a:bodyPr anchorCtr="0" anchor="t" bIns="45700" lIns="91425" spcFirstLastPara="1" rIns="91425" wrap="square" tIns="45700">
            <a:spAutoFit/>
          </a:bodyPr>
          <a:lstStyle/>
          <a:p>
            <a:pPr indent="-342891" lvl="0" marL="342891" marR="0" rtl="0" algn="r">
              <a:lnSpc>
                <a:spcPct val="100000"/>
              </a:lnSpc>
              <a:spcBef>
                <a:spcPts val="0"/>
              </a:spcBef>
              <a:spcAft>
                <a:spcPts val="0"/>
              </a:spcAft>
              <a:buClr>
                <a:srgbClr val="000000"/>
              </a:buClr>
              <a:buSzPts val="2400"/>
              <a:buFont typeface="Arial"/>
              <a:buNone/>
            </a:pPr>
            <a:r>
              <a:rPr b="0" i="0" lang="en-US" sz="2400" u="none" cap="none" strike="noStrike">
                <a:solidFill>
                  <a:srgbClr val="FF0000"/>
                </a:solidFill>
                <a:latin typeface="Trebuchet MS"/>
                <a:ea typeface="Trebuchet MS"/>
                <a:cs typeface="Trebuchet MS"/>
                <a:sym typeface="Trebuchet MS"/>
              </a:rPr>
              <a:t>Project Timeline</a:t>
            </a:r>
            <a:endParaRPr b="0" i="0" sz="1400" u="none" cap="none" strike="noStrike">
              <a:solidFill>
                <a:srgbClr val="000000"/>
              </a:solidFill>
              <a:latin typeface="Arial"/>
              <a:ea typeface="Arial"/>
              <a:cs typeface="Arial"/>
              <a:sym typeface="Arial"/>
            </a:endParaRPr>
          </a:p>
        </p:txBody>
      </p:sp>
      <p:pic>
        <p:nvPicPr>
          <p:cNvPr id="518" name="Google Shape;518;p32"/>
          <p:cNvPicPr preferRelativeResize="0"/>
          <p:nvPr/>
        </p:nvPicPr>
        <p:blipFill rotWithShape="1">
          <a:blip r:embed="rId3">
            <a:alphaModFix/>
          </a:blip>
          <a:srcRect b="0" l="0" r="0" t="0"/>
          <a:stretch/>
        </p:blipFill>
        <p:spPr>
          <a:xfrm>
            <a:off x="234825" y="2489325"/>
            <a:ext cx="11887200" cy="262120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 name="Shape 523"/>
        <p:cNvGrpSpPr/>
        <p:nvPr/>
      </p:nvGrpSpPr>
      <p:grpSpPr>
        <a:xfrm>
          <a:off x="0" y="0"/>
          <a:ext cx="0" cy="0"/>
          <a:chOff x="0" y="0"/>
          <a:chExt cx="0" cy="0"/>
        </a:xfrm>
      </p:grpSpPr>
      <p:sp>
        <p:nvSpPr>
          <p:cNvPr id="524" name="Google Shape;524;p33"/>
          <p:cNvSpPr/>
          <p:nvPr/>
        </p:nvSpPr>
        <p:spPr>
          <a:xfrm>
            <a:off x="3048000" y="551430"/>
            <a:ext cx="7620000" cy="36600"/>
          </a:xfrm>
          <a:prstGeom prst="rect">
            <a:avLst/>
          </a:prstGeom>
          <a:solidFill>
            <a:srgbClr val="33CCC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5" name="Google Shape;525;p33"/>
          <p:cNvSpPr txBox="1"/>
          <p:nvPr/>
        </p:nvSpPr>
        <p:spPr>
          <a:xfrm>
            <a:off x="2895600" y="126328"/>
            <a:ext cx="7772400" cy="461700"/>
          </a:xfrm>
          <a:prstGeom prst="rect">
            <a:avLst/>
          </a:prstGeom>
          <a:noFill/>
          <a:ln>
            <a:noFill/>
          </a:ln>
        </p:spPr>
        <p:txBody>
          <a:bodyPr anchorCtr="0" anchor="t" bIns="45700" lIns="91425" spcFirstLastPara="1" rIns="91425" wrap="square" tIns="45700">
            <a:spAutoFit/>
          </a:bodyPr>
          <a:lstStyle/>
          <a:p>
            <a:pPr indent="-342891" lvl="0" marL="342891" marR="0" rtl="0" algn="r">
              <a:lnSpc>
                <a:spcPct val="100000"/>
              </a:lnSpc>
              <a:spcBef>
                <a:spcPts val="0"/>
              </a:spcBef>
              <a:spcAft>
                <a:spcPts val="0"/>
              </a:spcAft>
              <a:buClr>
                <a:srgbClr val="000000"/>
              </a:buClr>
              <a:buSzPts val="2400"/>
              <a:buFont typeface="Arial"/>
              <a:buNone/>
            </a:pPr>
            <a:r>
              <a:rPr b="0" i="0" lang="en-US" sz="2400" u="none" cap="none" strike="noStrike">
                <a:solidFill>
                  <a:srgbClr val="FF0000"/>
                </a:solidFill>
                <a:latin typeface="Trebuchet MS"/>
                <a:ea typeface="Trebuchet MS"/>
                <a:cs typeface="Trebuchet MS"/>
                <a:sym typeface="Trebuchet MS"/>
              </a:rPr>
              <a:t>References</a:t>
            </a:r>
            <a:endParaRPr b="0" i="0" sz="1400" u="none" cap="none" strike="noStrike">
              <a:solidFill>
                <a:srgbClr val="000000"/>
              </a:solidFill>
              <a:latin typeface="Arial"/>
              <a:ea typeface="Arial"/>
              <a:cs typeface="Arial"/>
              <a:sym typeface="Arial"/>
            </a:endParaRPr>
          </a:p>
        </p:txBody>
      </p:sp>
      <p:sp>
        <p:nvSpPr>
          <p:cNvPr id="526" name="Google Shape;526;p33"/>
          <p:cNvSpPr txBox="1"/>
          <p:nvPr/>
        </p:nvSpPr>
        <p:spPr>
          <a:xfrm>
            <a:off x="231350" y="722800"/>
            <a:ext cx="11486400" cy="5853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400"/>
              </a:spcBef>
              <a:spcAft>
                <a:spcPts val="0"/>
              </a:spcAft>
              <a:buClr>
                <a:srgbClr val="000000"/>
              </a:buClr>
              <a:buSzPts val="2100"/>
              <a:buFont typeface="Arial"/>
              <a:buNone/>
            </a:pPr>
            <a:r>
              <a:rPr b="0" i="0" lang="en-US" sz="2100" u="none" cap="none" strike="noStrike">
                <a:solidFill>
                  <a:srgbClr val="000000"/>
                </a:solidFill>
                <a:latin typeface="Trebuchet MS"/>
                <a:ea typeface="Trebuchet MS"/>
                <a:cs typeface="Trebuchet MS"/>
                <a:sym typeface="Trebuchet MS"/>
              </a:rPr>
              <a:t>[1]Mallamma.V.Reddy,.Hanumanthappa.M , Kannada and Telugu Native Languages to English Cross Language Information Retrieval" published in (IJCSIT) International Journal of Computer Science and Information Technologies, Vol. 2 (5) , Sep-Oct 2011, page-1876-1880. IISN: 0975-9646.</a:t>
            </a:r>
            <a:endParaRPr b="0" i="0" sz="2100" u="none" cap="none" strike="noStrike">
              <a:solidFill>
                <a:srgbClr val="000000"/>
              </a:solidFill>
              <a:latin typeface="Trebuchet MS"/>
              <a:ea typeface="Trebuchet MS"/>
              <a:cs typeface="Trebuchet MS"/>
              <a:sym typeface="Trebuchet MS"/>
            </a:endParaRPr>
          </a:p>
          <a:p>
            <a:pPr indent="0" lvl="0" marL="0" marR="0" rtl="0" algn="l">
              <a:lnSpc>
                <a:spcPct val="100000"/>
              </a:lnSpc>
              <a:spcBef>
                <a:spcPts val="400"/>
              </a:spcBef>
              <a:spcAft>
                <a:spcPts val="0"/>
              </a:spcAft>
              <a:buClr>
                <a:srgbClr val="000000"/>
              </a:buClr>
              <a:buSzPts val="2100"/>
              <a:buFont typeface="Arial"/>
              <a:buNone/>
            </a:pPr>
            <a:r>
              <a:rPr b="0" i="0" lang="en-US" sz="2100" u="none" cap="none" strike="noStrike">
                <a:solidFill>
                  <a:srgbClr val="000000"/>
                </a:solidFill>
                <a:latin typeface="Trebuchet MS"/>
                <a:ea typeface="Trebuchet MS"/>
                <a:cs typeface="Trebuchet MS"/>
                <a:sym typeface="Trebuchet MS"/>
              </a:rPr>
              <a:t>[2]</a:t>
            </a:r>
            <a:r>
              <a:rPr b="0" i="0" lang="en-US" sz="2100" u="none" cap="none" strike="noStrike">
                <a:solidFill>
                  <a:schemeClr val="dk1"/>
                </a:solidFill>
                <a:latin typeface="Trebuchet MS"/>
                <a:ea typeface="Trebuchet MS"/>
                <a:cs typeface="Trebuchet MS"/>
                <a:sym typeface="Trebuchet MS"/>
              </a:rPr>
              <a:t>Mallamma.V.Reddy,.Hanumanthappa.M, “POS Tagger for Kannada Sentence Translation ” published in (IJCSIT) International Journal of Computer Science and Information Technologies, Vol. 1, May-June 2012, ISSN 2278-6856.</a:t>
            </a:r>
            <a:endParaRPr b="0" i="0" sz="2000" u="sng" cap="none" strike="noStrike">
              <a:solidFill>
                <a:srgbClr val="4A86E8"/>
              </a:solidFill>
              <a:latin typeface="Trebuchet MS"/>
              <a:ea typeface="Trebuchet MS"/>
              <a:cs typeface="Trebuchet MS"/>
              <a:sym typeface="Trebuchet MS"/>
            </a:endParaRPr>
          </a:p>
          <a:p>
            <a:pPr indent="0" lvl="0" marL="0" marR="0" rtl="0" algn="l">
              <a:lnSpc>
                <a:spcPct val="100000"/>
              </a:lnSpc>
              <a:spcBef>
                <a:spcPts val="400"/>
              </a:spcBef>
              <a:spcAft>
                <a:spcPts val="0"/>
              </a:spcAft>
              <a:buClr>
                <a:srgbClr val="000000"/>
              </a:buClr>
              <a:buSzPts val="2100"/>
              <a:buFont typeface="Arial"/>
              <a:buNone/>
            </a:pPr>
            <a:r>
              <a:rPr b="0" i="0" lang="en-US" sz="2100" u="none" cap="none" strike="noStrike">
                <a:solidFill>
                  <a:srgbClr val="000000"/>
                </a:solidFill>
                <a:latin typeface="Trebuchet MS"/>
                <a:ea typeface="Trebuchet MS"/>
                <a:cs typeface="Trebuchet MS"/>
                <a:sym typeface="Trebuchet MS"/>
              </a:rPr>
              <a:t>[3] </a:t>
            </a:r>
            <a:r>
              <a:rPr b="0" i="0" lang="en-US" sz="2100" u="none" cap="none" strike="noStrike">
                <a:solidFill>
                  <a:schemeClr val="dk1"/>
                </a:solidFill>
                <a:latin typeface="Trebuchet MS"/>
                <a:ea typeface="Trebuchet MS"/>
                <a:cs typeface="Trebuchet MS"/>
                <a:sym typeface="Trebuchet MS"/>
              </a:rPr>
              <a:t>Stephane Clinchant, Kweon Woo Jung ,Vassilina Nikoulina “</a:t>
            </a:r>
            <a:r>
              <a:rPr b="0" i="0" lang="en-US" sz="2100" u="none" cap="none" strike="noStrike">
                <a:solidFill>
                  <a:srgbClr val="000000"/>
                </a:solidFill>
                <a:latin typeface="Trebuchet MS"/>
                <a:ea typeface="Trebuchet MS"/>
                <a:cs typeface="Trebuchet MS"/>
                <a:sym typeface="Trebuchet MS"/>
              </a:rPr>
              <a:t>On the use of BERT for Neural Machine Translation”  in Proceedings of the 3rd Workshop on Neural Generation and Translation (WNGT 2019),Nov 2019, pages 108–117</a:t>
            </a:r>
            <a:endParaRPr b="0" i="0" sz="2100" u="none" cap="none" strike="noStrike">
              <a:solidFill>
                <a:srgbClr val="000000"/>
              </a:solidFill>
              <a:latin typeface="Trebuchet MS"/>
              <a:ea typeface="Trebuchet MS"/>
              <a:cs typeface="Trebuchet MS"/>
              <a:sym typeface="Trebuchet MS"/>
            </a:endParaRPr>
          </a:p>
          <a:p>
            <a:pPr indent="0" lvl="0" marL="0" marR="0" rtl="0" algn="l">
              <a:lnSpc>
                <a:spcPct val="100000"/>
              </a:lnSpc>
              <a:spcBef>
                <a:spcPts val="400"/>
              </a:spcBef>
              <a:spcAft>
                <a:spcPts val="0"/>
              </a:spcAft>
              <a:buClr>
                <a:srgbClr val="000000"/>
              </a:buClr>
              <a:buSzPts val="2100"/>
              <a:buFont typeface="Arial"/>
              <a:buNone/>
            </a:pPr>
            <a:r>
              <a:rPr b="0" i="0" lang="en-US" sz="2100" u="none" cap="none" strike="noStrike">
                <a:solidFill>
                  <a:srgbClr val="000000"/>
                </a:solidFill>
                <a:latin typeface="Trebuchet MS"/>
                <a:ea typeface="Trebuchet MS"/>
                <a:cs typeface="Trebuchet MS"/>
                <a:sym typeface="Trebuchet MS"/>
              </a:rPr>
              <a:t>[4] </a:t>
            </a:r>
            <a:r>
              <a:rPr b="0" i="0" lang="en-US" sz="2100" u="none" cap="none" strike="noStrike">
                <a:solidFill>
                  <a:schemeClr val="dk1"/>
                </a:solidFill>
                <a:latin typeface="Trebuchet MS"/>
                <a:ea typeface="Trebuchet MS"/>
                <a:cs typeface="Trebuchet MS"/>
                <a:sym typeface="Trebuchet MS"/>
              </a:rPr>
              <a:t>Mallamma V.Reddy and M.Hanumanthappa “</a:t>
            </a:r>
            <a:r>
              <a:rPr b="0" i="0" lang="en-US" sz="2100" u="none" cap="none" strike="noStrike">
                <a:solidFill>
                  <a:srgbClr val="000000"/>
                </a:solidFill>
                <a:latin typeface="Trebuchet MS"/>
                <a:ea typeface="Trebuchet MS"/>
                <a:cs typeface="Trebuchet MS"/>
                <a:sym typeface="Trebuchet MS"/>
              </a:rPr>
              <a:t>Indic Language Machine Translation Tool :English to kannada/Telugu” in Proceeding of 100th Science Congress Organized by Indian Science Congress Association (ISCA) - Young Scientists’ Award Programme. 3rd -7th Jan 2013 </a:t>
            </a:r>
            <a:endParaRPr b="0" i="0" sz="2100" u="none" cap="none" strike="noStrike">
              <a:solidFill>
                <a:srgbClr val="000000"/>
              </a:solidFill>
              <a:latin typeface="Trebuchet MS"/>
              <a:ea typeface="Trebuchet MS"/>
              <a:cs typeface="Trebuchet MS"/>
              <a:sym typeface="Trebuchet MS"/>
            </a:endParaRPr>
          </a:p>
          <a:p>
            <a:pPr indent="0" lvl="0" marL="0" marR="0" rtl="0" algn="l">
              <a:lnSpc>
                <a:spcPct val="100000"/>
              </a:lnSpc>
              <a:spcBef>
                <a:spcPts val="400"/>
              </a:spcBef>
              <a:spcAft>
                <a:spcPts val="0"/>
              </a:spcAft>
              <a:buClr>
                <a:srgbClr val="000000"/>
              </a:buClr>
              <a:buSzPts val="2100"/>
              <a:buFont typeface="Arial"/>
              <a:buNone/>
            </a:pPr>
            <a:r>
              <a:rPr b="0" i="0" lang="en-US" sz="2100" u="none" cap="none" strike="noStrike">
                <a:solidFill>
                  <a:srgbClr val="000000"/>
                </a:solidFill>
                <a:latin typeface="Trebuchet MS"/>
                <a:ea typeface="Trebuchet MS"/>
                <a:cs typeface="Trebuchet MS"/>
                <a:sym typeface="Trebuchet MS"/>
              </a:rPr>
              <a:t>[5] INCORPORATING BERT INTO NEURAL MACHINE TRANSLATION by Jinhua Zhu1;, Yingce Xia2;, Lijun Wu3, Di He4, Tao Qin2, Wengang Zhou1, Houqiang Li1, Tie-Yan Liu</a:t>
            </a:r>
            <a:endParaRPr b="0" i="0" sz="2100" u="none" cap="none" strike="noStrike">
              <a:solidFill>
                <a:srgbClr val="000000"/>
              </a:solidFill>
              <a:latin typeface="Trebuchet MS"/>
              <a:ea typeface="Trebuchet MS"/>
              <a:cs typeface="Trebuchet MS"/>
              <a:sym typeface="Trebuchet MS"/>
            </a:endParaRPr>
          </a:p>
          <a:p>
            <a:pPr indent="0" lvl="0" marL="0" marR="0" rtl="0" algn="l">
              <a:lnSpc>
                <a:spcPct val="100000"/>
              </a:lnSpc>
              <a:spcBef>
                <a:spcPts val="400"/>
              </a:spcBef>
              <a:spcAft>
                <a:spcPts val="0"/>
              </a:spcAft>
              <a:buClr>
                <a:srgbClr val="000000"/>
              </a:buClr>
              <a:buSzPts val="2100"/>
              <a:buFont typeface="Arial"/>
              <a:buNone/>
            </a:pPr>
            <a:r>
              <a:rPr b="0" i="0" lang="en-US" sz="2100" u="none" cap="none" strike="noStrike">
                <a:solidFill>
                  <a:srgbClr val="000000"/>
                </a:solidFill>
                <a:latin typeface="Trebuchet MS"/>
                <a:ea typeface="Trebuchet MS"/>
                <a:cs typeface="Trebuchet MS"/>
                <a:sym typeface="Trebuchet MS"/>
              </a:rPr>
              <a:t>[6] Improving the Transformer Translation Model with Document-Level Context by</a:t>
            </a:r>
            <a:endParaRPr b="0" i="0" sz="2100" u="none" cap="none" strike="noStrike">
              <a:solidFill>
                <a:srgbClr val="000000"/>
              </a:solidFill>
              <a:latin typeface="Trebuchet MS"/>
              <a:ea typeface="Trebuchet MS"/>
              <a:cs typeface="Trebuchet MS"/>
              <a:sym typeface="Trebuchet MS"/>
            </a:endParaRPr>
          </a:p>
          <a:p>
            <a:pPr indent="0" lvl="0" marL="0" marR="0" rtl="0" algn="l">
              <a:lnSpc>
                <a:spcPct val="100000"/>
              </a:lnSpc>
              <a:spcBef>
                <a:spcPts val="400"/>
              </a:spcBef>
              <a:spcAft>
                <a:spcPts val="0"/>
              </a:spcAft>
              <a:buClr>
                <a:schemeClr val="dk1"/>
              </a:buClr>
              <a:buSzPts val="1100"/>
              <a:buFont typeface="Arial"/>
              <a:buNone/>
            </a:pPr>
            <a:r>
              <a:rPr b="0" i="0" lang="en-US" sz="2100" u="none" cap="none" strike="noStrike">
                <a:solidFill>
                  <a:srgbClr val="000000"/>
                </a:solidFill>
                <a:latin typeface="Trebuchet MS"/>
                <a:ea typeface="Trebuchet MS"/>
                <a:cs typeface="Trebuchet MS"/>
                <a:sym typeface="Trebuchet MS"/>
              </a:rPr>
              <a:t>Jiacheng Zhangy, Huanbo Luany, Maosong Suny, FeiFei Zhai, Jingfang Xu, Min Zhangx and Yang Liuyz</a:t>
            </a:r>
            <a:endParaRPr b="0" i="0" sz="2100" u="none" cap="none" strike="noStrike">
              <a:solidFill>
                <a:srgbClr val="000000"/>
              </a:solidFill>
              <a:latin typeface="Trebuchet MS"/>
              <a:ea typeface="Trebuchet MS"/>
              <a:cs typeface="Trebuchet MS"/>
              <a:sym typeface="Trebuchet MS"/>
            </a:endParaRPr>
          </a:p>
          <a:p>
            <a:pPr indent="0" lvl="0" marL="0" marR="0" rtl="0" algn="l">
              <a:lnSpc>
                <a:spcPct val="100000"/>
              </a:lnSpc>
              <a:spcBef>
                <a:spcPts val="400"/>
              </a:spcBef>
              <a:spcAft>
                <a:spcPts val="0"/>
              </a:spcAft>
              <a:buClr>
                <a:srgbClr val="000000"/>
              </a:buClr>
              <a:buSzPts val="2300"/>
              <a:buFont typeface="Arial"/>
              <a:buNone/>
            </a:pPr>
            <a:r>
              <a:t/>
            </a:r>
            <a:endParaRPr b="0" i="0" sz="2300" u="none" cap="none" strike="noStrike">
              <a:solidFill>
                <a:srgbClr val="000000"/>
              </a:solidFill>
              <a:latin typeface="Trebuchet MS"/>
              <a:ea typeface="Trebuchet MS"/>
              <a:cs typeface="Trebuchet MS"/>
              <a:sym typeface="Trebuchet MS"/>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0" name="Shape 530"/>
        <p:cNvGrpSpPr/>
        <p:nvPr/>
      </p:nvGrpSpPr>
      <p:grpSpPr>
        <a:xfrm>
          <a:off x="0" y="0"/>
          <a:ext cx="0" cy="0"/>
          <a:chOff x="0" y="0"/>
          <a:chExt cx="0" cy="0"/>
        </a:xfrm>
      </p:grpSpPr>
      <p:sp>
        <p:nvSpPr>
          <p:cNvPr id="531" name="Google Shape;531;p34"/>
          <p:cNvSpPr/>
          <p:nvPr/>
        </p:nvSpPr>
        <p:spPr>
          <a:xfrm>
            <a:off x="4371485" y="3352800"/>
            <a:ext cx="2506584" cy="707886"/>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4000"/>
              <a:buFont typeface="Arial"/>
              <a:buNone/>
            </a:pPr>
            <a:r>
              <a:rPr b="0" i="0" lang="en-US" sz="4000" u="none" cap="none" strike="noStrike">
                <a:solidFill>
                  <a:srgbClr val="FF0000"/>
                </a:solidFill>
                <a:latin typeface="Trebuchet MS"/>
                <a:ea typeface="Trebuchet MS"/>
                <a:cs typeface="Trebuchet MS"/>
                <a:sym typeface="Trebuchet MS"/>
              </a:rPr>
              <a:t>Thank You</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9"/>
          <p:cNvSpPr/>
          <p:nvPr/>
        </p:nvSpPr>
        <p:spPr>
          <a:xfrm>
            <a:off x="3048000" y="1581155"/>
            <a:ext cx="7620000" cy="36513"/>
          </a:xfrm>
          <a:prstGeom prst="rect">
            <a:avLst/>
          </a:prstGeom>
          <a:solidFill>
            <a:srgbClr val="33CCC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 name="Google Shape;120;p9"/>
          <p:cNvSpPr txBox="1"/>
          <p:nvPr/>
        </p:nvSpPr>
        <p:spPr>
          <a:xfrm>
            <a:off x="2057400" y="2188875"/>
            <a:ext cx="8686800" cy="3486300"/>
          </a:xfrm>
          <a:prstGeom prst="rect">
            <a:avLst/>
          </a:prstGeom>
          <a:noFill/>
          <a:ln>
            <a:noFill/>
          </a:ln>
        </p:spPr>
        <p:txBody>
          <a:bodyPr anchorCtr="0" anchor="t" bIns="45700" lIns="91425" spcFirstLastPara="1" rIns="91425" wrap="square" tIns="45700">
            <a:noAutofit/>
          </a:bodyPr>
          <a:lstStyle/>
          <a:p>
            <a:pPr indent="-381000" lvl="0" marL="457200" marR="0" rtl="0" algn="just">
              <a:lnSpc>
                <a:spcPct val="100000"/>
              </a:lnSpc>
              <a:spcBef>
                <a:spcPts val="560"/>
              </a:spcBef>
              <a:spcAft>
                <a:spcPts val="0"/>
              </a:spcAft>
              <a:buClr>
                <a:srgbClr val="000000"/>
              </a:buClr>
              <a:buSzPts val="2400"/>
              <a:buFont typeface="Times New Roman"/>
              <a:buChar char="●"/>
            </a:pPr>
            <a:r>
              <a:rPr b="0" i="0" lang="en-US" sz="2400" u="none" cap="none" strike="noStrike">
                <a:solidFill>
                  <a:srgbClr val="000000"/>
                </a:solidFill>
                <a:latin typeface="Times New Roman"/>
                <a:ea typeface="Times New Roman"/>
                <a:cs typeface="Times New Roman"/>
                <a:sym typeface="Times New Roman"/>
              </a:rPr>
              <a:t>Finding high quality, large scale dataset(s) for two languages.</a:t>
            </a:r>
            <a:endParaRPr b="0" i="0" sz="2400" u="none" cap="none" strike="noStrike">
              <a:solidFill>
                <a:srgbClr val="000000"/>
              </a:solidFill>
              <a:latin typeface="Times New Roman"/>
              <a:ea typeface="Times New Roman"/>
              <a:cs typeface="Times New Roman"/>
              <a:sym typeface="Times New Roman"/>
            </a:endParaRPr>
          </a:p>
          <a:p>
            <a:pPr indent="-381000" lvl="0" marL="457200" marR="0" rtl="0" algn="just">
              <a:lnSpc>
                <a:spcPct val="100000"/>
              </a:lnSpc>
              <a:spcBef>
                <a:spcPts val="0"/>
              </a:spcBef>
              <a:spcAft>
                <a:spcPts val="0"/>
              </a:spcAft>
              <a:buClr>
                <a:srgbClr val="000000"/>
              </a:buClr>
              <a:buSzPts val="2400"/>
              <a:buFont typeface="Times New Roman"/>
              <a:buChar char="●"/>
            </a:pPr>
            <a:r>
              <a:rPr b="0" i="0" lang="en-US" sz="2400" u="none" cap="none" strike="noStrike">
                <a:solidFill>
                  <a:srgbClr val="000000"/>
                </a:solidFill>
                <a:latin typeface="Times New Roman"/>
                <a:ea typeface="Times New Roman"/>
                <a:cs typeface="Times New Roman"/>
                <a:sym typeface="Times New Roman"/>
              </a:rPr>
              <a:t>Kannada is not as widely used as English, hence references are few.</a:t>
            </a:r>
            <a:endParaRPr b="0" i="0" sz="2400" u="none" cap="none" strike="noStrike">
              <a:solidFill>
                <a:srgbClr val="000000"/>
              </a:solidFill>
              <a:latin typeface="Times New Roman"/>
              <a:ea typeface="Times New Roman"/>
              <a:cs typeface="Times New Roman"/>
              <a:sym typeface="Times New Roman"/>
            </a:endParaRPr>
          </a:p>
          <a:p>
            <a:pPr indent="-381000" lvl="0" marL="457200" marR="0" rtl="0" algn="just">
              <a:lnSpc>
                <a:spcPct val="100000"/>
              </a:lnSpc>
              <a:spcBef>
                <a:spcPts val="0"/>
              </a:spcBef>
              <a:spcAft>
                <a:spcPts val="0"/>
              </a:spcAft>
              <a:buClr>
                <a:srgbClr val="000000"/>
              </a:buClr>
              <a:buSzPts val="2400"/>
              <a:buFont typeface="Times New Roman"/>
              <a:buChar char="●"/>
            </a:pPr>
            <a:r>
              <a:rPr b="0" i="0" lang="en-US" sz="2400" u="none" cap="none" strike="noStrike">
                <a:solidFill>
                  <a:srgbClr val="000000"/>
                </a:solidFill>
                <a:latin typeface="Times New Roman"/>
                <a:ea typeface="Times New Roman"/>
                <a:cs typeface="Times New Roman"/>
                <a:sym typeface="Times New Roman"/>
              </a:rPr>
              <a:t>Dealing with different structures in both language i.e., English as SVO where as Kannada has SOV structure.</a:t>
            </a:r>
            <a:endParaRPr b="0" i="0" sz="2400" u="none" cap="none" strike="noStrike">
              <a:solidFill>
                <a:srgbClr val="000000"/>
              </a:solidFill>
              <a:latin typeface="Times New Roman"/>
              <a:ea typeface="Times New Roman"/>
              <a:cs typeface="Times New Roman"/>
              <a:sym typeface="Times New Roman"/>
            </a:endParaRPr>
          </a:p>
          <a:p>
            <a:pPr indent="-381000" lvl="0" marL="457200" marR="0" rtl="0" algn="just">
              <a:lnSpc>
                <a:spcPct val="100000"/>
              </a:lnSpc>
              <a:spcBef>
                <a:spcPts val="0"/>
              </a:spcBef>
              <a:spcAft>
                <a:spcPts val="0"/>
              </a:spcAft>
              <a:buClr>
                <a:srgbClr val="000000"/>
              </a:buClr>
              <a:buSzPts val="2400"/>
              <a:buFont typeface="Times New Roman"/>
              <a:buChar char="●"/>
            </a:pPr>
            <a:r>
              <a:rPr b="0" i="0" lang="en-US" sz="2400" u="none" cap="none" strike="noStrike">
                <a:solidFill>
                  <a:srgbClr val="000000"/>
                </a:solidFill>
                <a:latin typeface="Times New Roman"/>
                <a:ea typeface="Times New Roman"/>
                <a:cs typeface="Times New Roman"/>
                <a:sym typeface="Times New Roman"/>
              </a:rPr>
              <a:t>Preprocessing of given English sentence.</a:t>
            </a:r>
            <a:endParaRPr b="0" i="0" sz="2400" u="none" cap="none" strike="noStrike">
              <a:solidFill>
                <a:srgbClr val="000000"/>
              </a:solidFill>
              <a:latin typeface="Times New Roman"/>
              <a:ea typeface="Times New Roman"/>
              <a:cs typeface="Times New Roman"/>
              <a:sym typeface="Times New Roman"/>
            </a:endParaRPr>
          </a:p>
          <a:p>
            <a:pPr indent="-381000" lvl="0" marL="457200" marR="0" rtl="0" algn="just">
              <a:lnSpc>
                <a:spcPct val="100000"/>
              </a:lnSpc>
              <a:spcBef>
                <a:spcPts val="0"/>
              </a:spcBef>
              <a:spcAft>
                <a:spcPts val="0"/>
              </a:spcAft>
              <a:buClr>
                <a:srgbClr val="000000"/>
              </a:buClr>
              <a:buSzPts val="2400"/>
              <a:buFont typeface="Times New Roman"/>
              <a:buChar char="●"/>
            </a:pPr>
            <a:r>
              <a:rPr b="0" i="0" lang="en-US" sz="2400" u="none" cap="none" strike="noStrike">
                <a:solidFill>
                  <a:srgbClr val="000000"/>
                </a:solidFill>
                <a:latin typeface="Times New Roman"/>
                <a:ea typeface="Times New Roman"/>
                <a:cs typeface="Times New Roman"/>
                <a:sym typeface="Times New Roman"/>
              </a:rPr>
              <a:t>Since one word can have multiple similar words in other language, so selecting most probable word would be a challenge.</a:t>
            </a:r>
            <a:endParaRPr b="0" i="0" sz="2400" u="none" cap="none" strike="noStrike">
              <a:solidFill>
                <a:srgbClr val="000000"/>
              </a:solidFill>
              <a:latin typeface="Times New Roman"/>
              <a:ea typeface="Times New Roman"/>
              <a:cs typeface="Times New Roman"/>
              <a:sym typeface="Times New Roman"/>
            </a:endParaRPr>
          </a:p>
          <a:p>
            <a:pPr indent="0" lvl="0" marL="457200" marR="0" rtl="0" algn="just">
              <a:lnSpc>
                <a:spcPct val="100000"/>
              </a:lnSpc>
              <a:spcBef>
                <a:spcPts val="560"/>
              </a:spcBef>
              <a:spcAft>
                <a:spcPts val="0"/>
              </a:spcAft>
              <a:buClr>
                <a:srgbClr val="000000"/>
              </a:buClr>
              <a:buSzPts val="2400"/>
              <a:buFont typeface="Arial"/>
              <a:buNone/>
            </a:pPr>
            <a:r>
              <a:rPr b="0" i="0" lang="en-US" sz="2400" u="none" cap="none" strike="noStrike">
                <a:solidFill>
                  <a:srgbClr val="000000"/>
                </a:solidFill>
                <a:latin typeface="Times New Roman"/>
                <a:ea typeface="Times New Roman"/>
                <a:cs typeface="Times New Roman"/>
                <a:sym typeface="Times New Roman"/>
              </a:rPr>
              <a:t>i.e., Ambiguity. </a:t>
            </a:r>
            <a:endParaRPr b="0" i="0" sz="2400" u="none" cap="none" strike="noStrike">
              <a:solidFill>
                <a:srgbClr val="000000"/>
              </a:solidFill>
              <a:latin typeface="Times New Roman"/>
              <a:ea typeface="Times New Roman"/>
              <a:cs typeface="Times New Roman"/>
              <a:sym typeface="Times New Roman"/>
            </a:endParaRPr>
          </a:p>
          <a:p>
            <a:pPr indent="-381000" lvl="0" marL="457200" marR="0" rtl="0" algn="just">
              <a:lnSpc>
                <a:spcPct val="100000"/>
              </a:lnSpc>
              <a:spcBef>
                <a:spcPts val="560"/>
              </a:spcBef>
              <a:spcAft>
                <a:spcPts val="0"/>
              </a:spcAft>
              <a:buClr>
                <a:srgbClr val="000000"/>
              </a:buClr>
              <a:buSzPts val="2400"/>
              <a:buFont typeface="Times New Roman"/>
              <a:buChar char="●"/>
            </a:pPr>
            <a:r>
              <a:rPr b="0" i="0" lang="en-US" sz="2400" u="none" cap="none" strike="noStrike">
                <a:solidFill>
                  <a:srgbClr val="000000"/>
                </a:solidFill>
                <a:latin typeface="Times New Roman"/>
                <a:ea typeface="Times New Roman"/>
                <a:cs typeface="Times New Roman"/>
                <a:sym typeface="Times New Roman"/>
              </a:rPr>
              <a:t>Arriving at meaningful translations.</a:t>
            </a:r>
            <a:endParaRPr b="0" i="0" sz="2400" u="none" cap="none" strike="noStrike">
              <a:solidFill>
                <a:srgbClr val="000000"/>
              </a:solidFill>
              <a:latin typeface="Times New Roman"/>
              <a:ea typeface="Times New Roman"/>
              <a:cs typeface="Times New Roman"/>
              <a:sym typeface="Times New Roman"/>
            </a:endParaRPr>
          </a:p>
          <a:p>
            <a:pPr indent="0" lvl="0" marL="457200" marR="0" rtl="0" algn="just">
              <a:lnSpc>
                <a:spcPct val="100000"/>
              </a:lnSpc>
              <a:spcBef>
                <a:spcPts val="560"/>
              </a:spcBef>
              <a:spcAft>
                <a:spcPts val="0"/>
              </a:spcAft>
              <a:buClr>
                <a:srgbClr val="000000"/>
              </a:buClr>
              <a:buSzPts val="2400"/>
              <a:buFont typeface="Arial"/>
              <a:buNone/>
            </a:pPr>
            <a:r>
              <a:t/>
            </a:r>
            <a:endParaRPr b="0" i="0" sz="2400" u="none" cap="none" strike="noStrike">
              <a:solidFill>
                <a:srgbClr val="000000"/>
              </a:solidFill>
              <a:latin typeface="Trebuchet MS"/>
              <a:ea typeface="Trebuchet MS"/>
              <a:cs typeface="Trebuchet MS"/>
              <a:sym typeface="Trebuchet MS"/>
            </a:endParaRPr>
          </a:p>
          <a:p>
            <a:pPr indent="0" lvl="0" marL="342891" marR="0" rtl="0" algn="just">
              <a:lnSpc>
                <a:spcPct val="100000"/>
              </a:lnSpc>
              <a:spcBef>
                <a:spcPts val="560"/>
              </a:spcBef>
              <a:spcAft>
                <a:spcPts val="0"/>
              </a:spcAft>
              <a:buClr>
                <a:srgbClr val="000000"/>
              </a:buClr>
              <a:buSzPts val="2400"/>
              <a:buFont typeface="Arial"/>
              <a:buNone/>
            </a:pPr>
            <a:r>
              <a:t/>
            </a:r>
            <a:endParaRPr b="0" i="0" sz="2400" u="none" cap="none" strike="noStrike">
              <a:solidFill>
                <a:srgbClr val="0000FF"/>
              </a:solidFill>
              <a:latin typeface="Trebuchet MS"/>
              <a:ea typeface="Trebuchet MS"/>
              <a:cs typeface="Trebuchet MS"/>
              <a:sym typeface="Trebuchet MS"/>
            </a:endParaRPr>
          </a:p>
        </p:txBody>
      </p:sp>
      <p:sp>
        <p:nvSpPr>
          <p:cNvPr id="121" name="Google Shape;121;p9"/>
          <p:cNvSpPr txBox="1"/>
          <p:nvPr/>
        </p:nvSpPr>
        <p:spPr>
          <a:xfrm>
            <a:off x="2895600" y="990600"/>
            <a:ext cx="7848600" cy="461665"/>
          </a:xfrm>
          <a:prstGeom prst="rect">
            <a:avLst/>
          </a:prstGeom>
          <a:noFill/>
          <a:ln>
            <a:noFill/>
          </a:ln>
        </p:spPr>
        <p:txBody>
          <a:bodyPr anchorCtr="0" anchor="t" bIns="45700" lIns="91425" spcFirstLastPara="1" rIns="91425" wrap="square" tIns="45700">
            <a:spAutoFit/>
          </a:bodyPr>
          <a:lstStyle/>
          <a:p>
            <a:pPr indent="-342891" lvl="0" marL="342891" marR="0" rtl="0" algn="r">
              <a:lnSpc>
                <a:spcPct val="100000"/>
              </a:lnSpc>
              <a:spcBef>
                <a:spcPts val="0"/>
              </a:spcBef>
              <a:spcAft>
                <a:spcPts val="0"/>
              </a:spcAft>
              <a:buClr>
                <a:srgbClr val="000000"/>
              </a:buClr>
              <a:buSzPts val="2400"/>
              <a:buFont typeface="Arial"/>
              <a:buNone/>
            </a:pPr>
            <a:r>
              <a:rPr b="0" i="0" lang="en-US" sz="2400" u="none" cap="none" strike="noStrike">
                <a:solidFill>
                  <a:srgbClr val="FF0000"/>
                </a:solidFill>
                <a:latin typeface="Trebuchet MS"/>
                <a:ea typeface="Trebuchet MS"/>
                <a:cs typeface="Trebuchet MS"/>
                <a:sym typeface="Trebuchet MS"/>
              </a:rPr>
              <a:t>Feasibility study</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7"/>
          <p:cNvSpPr/>
          <p:nvPr/>
        </p:nvSpPr>
        <p:spPr>
          <a:xfrm>
            <a:off x="3048000" y="1581155"/>
            <a:ext cx="7620000" cy="36513"/>
          </a:xfrm>
          <a:prstGeom prst="rect">
            <a:avLst/>
          </a:prstGeom>
          <a:solidFill>
            <a:srgbClr val="33CCC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 name="Google Shape;128;p7"/>
          <p:cNvSpPr txBox="1"/>
          <p:nvPr/>
        </p:nvSpPr>
        <p:spPr>
          <a:xfrm>
            <a:off x="2895600" y="990600"/>
            <a:ext cx="7848600" cy="461665"/>
          </a:xfrm>
          <a:prstGeom prst="rect">
            <a:avLst/>
          </a:prstGeom>
          <a:noFill/>
          <a:ln>
            <a:noFill/>
          </a:ln>
        </p:spPr>
        <p:txBody>
          <a:bodyPr anchorCtr="0" anchor="t" bIns="45700" lIns="91425" spcFirstLastPara="1" rIns="91425" wrap="square" tIns="45700">
            <a:spAutoFit/>
          </a:bodyPr>
          <a:lstStyle/>
          <a:p>
            <a:pPr indent="-342891" lvl="0" marL="342891" marR="0" rtl="0" algn="r">
              <a:lnSpc>
                <a:spcPct val="100000"/>
              </a:lnSpc>
              <a:spcBef>
                <a:spcPts val="0"/>
              </a:spcBef>
              <a:spcAft>
                <a:spcPts val="0"/>
              </a:spcAft>
              <a:buClr>
                <a:srgbClr val="000000"/>
              </a:buClr>
              <a:buSzPts val="2400"/>
              <a:buFont typeface="Arial"/>
              <a:buNone/>
            </a:pPr>
            <a:r>
              <a:rPr b="0" i="0" lang="en-US" sz="2400" u="none" cap="none" strike="noStrike">
                <a:solidFill>
                  <a:srgbClr val="FF0000"/>
                </a:solidFill>
                <a:latin typeface="Trebuchet MS"/>
                <a:ea typeface="Trebuchet MS"/>
                <a:cs typeface="Trebuchet MS"/>
                <a:sym typeface="Trebuchet MS"/>
              </a:rPr>
              <a:t>Applications/Use cases</a:t>
            </a:r>
            <a:endParaRPr b="0" i="0" sz="1400" u="none" cap="none" strike="noStrike">
              <a:solidFill>
                <a:srgbClr val="000000"/>
              </a:solidFill>
              <a:latin typeface="Arial"/>
              <a:ea typeface="Arial"/>
              <a:cs typeface="Arial"/>
              <a:sym typeface="Arial"/>
            </a:endParaRPr>
          </a:p>
        </p:txBody>
      </p:sp>
      <p:sp>
        <p:nvSpPr>
          <p:cNvPr id="129" name="Google Shape;129;p7"/>
          <p:cNvSpPr txBox="1"/>
          <p:nvPr/>
        </p:nvSpPr>
        <p:spPr>
          <a:xfrm>
            <a:off x="826275" y="2115250"/>
            <a:ext cx="10840500" cy="2401200"/>
          </a:xfrm>
          <a:prstGeom prst="rect">
            <a:avLst/>
          </a:prstGeom>
          <a:noFill/>
          <a:ln>
            <a:noFill/>
          </a:ln>
        </p:spPr>
        <p:txBody>
          <a:bodyPr anchorCtr="0" anchor="t" bIns="91425" lIns="91425" spcFirstLastPara="1" rIns="91425" wrap="square" tIns="91425">
            <a:spAutoFit/>
          </a:bodyPr>
          <a:lstStyle/>
          <a:p>
            <a:pPr indent="-381000" lvl="0" marL="457200" marR="0" rtl="0" algn="l">
              <a:lnSpc>
                <a:spcPct val="100000"/>
              </a:lnSpc>
              <a:spcBef>
                <a:spcPts val="0"/>
              </a:spcBef>
              <a:spcAft>
                <a:spcPts val="0"/>
              </a:spcAft>
              <a:buClr>
                <a:srgbClr val="000000"/>
              </a:buClr>
              <a:buSzPts val="2400"/>
              <a:buFont typeface="Times New Roman"/>
              <a:buChar char="❏"/>
            </a:pPr>
            <a:r>
              <a:rPr b="0" i="0" lang="en-US" sz="2400" u="none" cap="none" strike="noStrike">
                <a:solidFill>
                  <a:srgbClr val="000000"/>
                </a:solidFill>
                <a:latin typeface="Times New Roman"/>
                <a:ea typeface="Times New Roman"/>
                <a:cs typeface="Times New Roman"/>
                <a:sym typeface="Times New Roman"/>
              </a:rPr>
              <a:t>System would be applicable for translation from source language to desired language, which would solve the interpretation problem of those who don’t know the source lang. </a:t>
            </a:r>
            <a:endParaRPr b="0" i="0" sz="2400" u="none" cap="none" strike="noStrike">
              <a:solidFill>
                <a:srgbClr val="000000"/>
              </a:solidFill>
              <a:latin typeface="Times New Roman"/>
              <a:ea typeface="Times New Roman"/>
              <a:cs typeface="Times New Roman"/>
              <a:sym typeface="Times New Roman"/>
            </a:endParaRPr>
          </a:p>
          <a:p>
            <a:pPr indent="-381000" lvl="0" marL="457200" marR="0" rtl="0" algn="l">
              <a:lnSpc>
                <a:spcPct val="100000"/>
              </a:lnSpc>
              <a:spcBef>
                <a:spcPts val="0"/>
              </a:spcBef>
              <a:spcAft>
                <a:spcPts val="0"/>
              </a:spcAft>
              <a:buClr>
                <a:srgbClr val="000000"/>
              </a:buClr>
              <a:buSzPts val="2400"/>
              <a:buFont typeface="Times New Roman"/>
              <a:buChar char="❏"/>
            </a:pPr>
            <a:r>
              <a:rPr b="0" i="0" lang="en-US" sz="2400" u="none" cap="none" strike="noStrike">
                <a:solidFill>
                  <a:srgbClr val="000000"/>
                </a:solidFill>
                <a:latin typeface="Times New Roman"/>
                <a:ea typeface="Times New Roman"/>
                <a:cs typeface="Times New Roman"/>
                <a:sym typeface="Times New Roman"/>
              </a:rPr>
              <a:t>A reliable English to Kannada translator will be very useful for various web applications that require to be in Kannada for native speakers who do not know English, for example study resources on the net, official documents, news articles.</a:t>
            </a:r>
            <a:endParaRPr b="0" i="0" sz="2300" u="none" cap="none" strike="noStrike">
              <a:solidFill>
                <a:srgbClr val="000000"/>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11"/>
          <p:cNvSpPr/>
          <p:nvPr/>
        </p:nvSpPr>
        <p:spPr>
          <a:xfrm>
            <a:off x="3048000" y="1581155"/>
            <a:ext cx="7620000" cy="36513"/>
          </a:xfrm>
          <a:prstGeom prst="rect">
            <a:avLst/>
          </a:prstGeom>
          <a:solidFill>
            <a:srgbClr val="33CCC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 name="Google Shape;136;p11"/>
          <p:cNvSpPr txBox="1"/>
          <p:nvPr/>
        </p:nvSpPr>
        <p:spPr>
          <a:xfrm>
            <a:off x="2057400" y="2188868"/>
            <a:ext cx="8077200" cy="4211931"/>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480"/>
              </a:spcBef>
              <a:spcAft>
                <a:spcPts val="0"/>
              </a:spcAft>
              <a:buClr>
                <a:srgbClr val="000000"/>
              </a:buClr>
              <a:buSzPts val="2400"/>
              <a:buFont typeface="Arial"/>
              <a:buNone/>
            </a:pPr>
            <a:r>
              <a:rPr b="0" i="0" lang="en-US" sz="2400" u="none" cap="none" strike="noStrike">
                <a:solidFill>
                  <a:srgbClr val="980000"/>
                </a:solidFill>
                <a:latin typeface="Trebuchet MS"/>
                <a:ea typeface="Trebuchet MS"/>
                <a:cs typeface="Trebuchet MS"/>
                <a:sym typeface="Trebuchet MS"/>
              </a:rPr>
              <a:t>Research over the topic has been done by referring          the following papers.</a:t>
            </a:r>
            <a:endParaRPr b="0" i="0" sz="2400" u="none" cap="none" strike="noStrike">
              <a:solidFill>
                <a:srgbClr val="980000"/>
              </a:solidFill>
              <a:latin typeface="Trebuchet MS"/>
              <a:ea typeface="Trebuchet MS"/>
              <a:cs typeface="Trebuchet MS"/>
              <a:sym typeface="Trebuchet MS"/>
            </a:endParaRPr>
          </a:p>
          <a:p>
            <a:pPr indent="0" lvl="0" marL="0" marR="0" rtl="0" algn="just">
              <a:lnSpc>
                <a:spcPct val="100000"/>
              </a:lnSpc>
              <a:spcBef>
                <a:spcPts val="480"/>
              </a:spcBef>
              <a:spcAft>
                <a:spcPts val="0"/>
              </a:spcAft>
              <a:buClr>
                <a:srgbClr val="000000"/>
              </a:buClr>
              <a:buSzPts val="2400"/>
              <a:buFont typeface="Arial"/>
              <a:buNone/>
            </a:pPr>
            <a:r>
              <a:t/>
            </a:r>
            <a:endParaRPr b="0" i="0" sz="2400" u="none" cap="none" strike="noStrike">
              <a:solidFill>
                <a:srgbClr val="980000"/>
              </a:solidFill>
              <a:latin typeface="Trebuchet MS"/>
              <a:ea typeface="Trebuchet MS"/>
              <a:cs typeface="Trebuchet MS"/>
              <a:sym typeface="Trebuchet MS"/>
            </a:endParaRPr>
          </a:p>
          <a:p>
            <a:pPr indent="-381000" lvl="0" marL="457200" marR="0" rtl="0" algn="just">
              <a:lnSpc>
                <a:spcPct val="100000"/>
              </a:lnSpc>
              <a:spcBef>
                <a:spcPts val="480"/>
              </a:spcBef>
              <a:spcAft>
                <a:spcPts val="0"/>
              </a:spcAft>
              <a:buClr>
                <a:srgbClr val="000000"/>
              </a:buClr>
              <a:buSzPts val="2400"/>
              <a:buFont typeface="Arial"/>
              <a:buAutoNum type="arabicPeriod"/>
            </a:pPr>
            <a:r>
              <a:rPr b="0" i="0" lang="en-US" sz="2400" u="none" cap="none" strike="noStrike">
                <a:solidFill>
                  <a:srgbClr val="000000"/>
                </a:solidFill>
                <a:latin typeface="Arial"/>
                <a:ea typeface="Arial"/>
                <a:cs typeface="Arial"/>
                <a:sym typeface="Arial"/>
              </a:rPr>
              <a:t>Machine Translation for English to Kannada [1]</a:t>
            </a:r>
            <a:endParaRPr b="0" i="0" sz="2400" u="none" cap="none" strike="noStrike">
              <a:solidFill>
                <a:srgbClr val="000000"/>
              </a:solidFill>
              <a:latin typeface="Arial"/>
              <a:ea typeface="Arial"/>
              <a:cs typeface="Arial"/>
              <a:sym typeface="Arial"/>
            </a:endParaRPr>
          </a:p>
          <a:p>
            <a:pPr indent="-381000" lvl="0" marL="457200" marR="0" rtl="0" algn="just">
              <a:lnSpc>
                <a:spcPct val="100000"/>
              </a:lnSpc>
              <a:spcBef>
                <a:spcPts val="0"/>
              </a:spcBef>
              <a:spcAft>
                <a:spcPts val="0"/>
              </a:spcAft>
              <a:buClr>
                <a:srgbClr val="000000"/>
              </a:buClr>
              <a:buSzPts val="2400"/>
              <a:buFont typeface="Arial"/>
              <a:buAutoNum type="arabicPeriod"/>
            </a:pPr>
            <a:r>
              <a:rPr b="0" i="0" lang="en-US" sz="2400" u="none" cap="none" strike="noStrike">
                <a:solidFill>
                  <a:srgbClr val="000000"/>
                </a:solidFill>
                <a:latin typeface="Arial"/>
                <a:ea typeface="Arial"/>
                <a:cs typeface="Arial"/>
                <a:sym typeface="Arial"/>
              </a:rPr>
              <a:t>POS Tagger for Kannada Sentence Translation[2]</a:t>
            </a:r>
            <a:endParaRPr b="0" i="0" sz="2400" u="none" cap="none" strike="noStrike">
              <a:solidFill>
                <a:srgbClr val="000000"/>
              </a:solidFill>
              <a:latin typeface="Arial"/>
              <a:ea typeface="Arial"/>
              <a:cs typeface="Arial"/>
              <a:sym typeface="Arial"/>
            </a:endParaRPr>
          </a:p>
          <a:p>
            <a:pPr indent="0" lvl="0" marL="0" marR="0" rtl="0" algn="just">
              <a:lnSpc>
                <a:spcPct val="100000"/>
              </a:lnSpc>
              <a:spcBef>
                <a:spcPts val="480"/>
              </a:spcBef>
              <a:spcAft>
                <a:spcPts val="0"/>
              </a:spcAft>
              <a:buClr>
                <a:srgbClr val="000000"/>
              </a:buClr>
              <a:buSzPts val="2400"/>
              <a:buFont typeface="Arial"/>
              <a:buNone/>
            </a:pPr>
            <a:r>
              <a:rPr b="0" i="0" lang="en-US" sz="2400" u="none" cap="none" strike="noStrike">
                <a:solidFill>
                  <a:srgbClr val="000000"/>
                </a:solidFill>
                <a:latin typeface="Arial"/>
                <a:ea typeface="Arial"/>
                <a:cs typeface="Arial"/>
                <a:sym typeface="Arial"/>
              </a:rPr>
              <a:t>3.  </a:t>
            </a:r>
            <a:r>
              <a:rPr b="0" i="0" lang="en-US" sz="2400" u="none" cap="none" strike="noStrike">
                <a:solidFill>
                  <a:schemeClr val="dk1"/>
                </a:solidFill>
                <a:latin typeface="Arial"/>
                <a:ea typeface="Arial"/>
                <a:cs typeface="Arial"/>
                <a:sym typeface="Arial"/>
              </a:rPr>
              <a:t>On the use of BERT for Neural Machine Translation[3]</a:t>
            </a:r>
            <a:endParaRPr b="0" i="0" sz="2400" u="none" cap="none" strike="noStrike">
              <a:solidFill>
                <a:srgbClr val="000000"/>
              </a:solidFill>
              <a:latin typeface="Arial"/>
              <a:ea typeface="Arial"/>
              <a:cs typeface="Arial"/>
              <a:sym typeface="Arial"/>
            </a:endParaRPr>
          </a:p>
          <a:p>
            <a:pPr indent="0" lvl="0" marL="0" marR="0" rtl="0" algn="just">
              <a:lnSpc>
                <a:spcPct val="100000"/>
              </a:lnSpc>
              <a:spcBef>
                <a:spcPts val="480"/>
              </a:spcBef>
              <a:spcAft>
                <a:spcPts val="0"/>
              </a:spcAft>
              <a:buClr>
                <a:srgbClr val="000000"/>
              </a:buClr>
              <a:buSzPts val="2400"/>
              <a:buFont typeface="Arial"/>
              <a:buNone/>
            </a:pPr>
            <a:r>
              <a:rPr b="0" i="0" lang="en-US" sz="2400" u="none" cap="none" strike="noStrike">
                <a:solidFill>
                  <a:srgbClr val="000000"/>
                </a:solidFill>
                <a:latin typeface="Arial"/>
                <a:ea typeface="Arial"/>
                <a:cs typeface="Arial"/>
                <a:sym typeface="Arial"/>
              </a:rPr>
              <a:t>4.  Indic Language Machine Translation Tool for NLP [4]</a:t>
            </a:r>
            <a:endParaRPr b="0" i="0" sz="2400" u="none" cap="none" strike="noStrike">
              <a:solidFill>
                <a:srgbClr val="000000"/>
              </a:solidFill>
              <a:latin typeface="Arial"/>
              <a:ea typeface="Arial"/>
              <a:cs typeface="Arial"/>
              <a:sym typeface="Arial"/>
            </a:endParaRPr>
          </a:p>
          <a:p>
            <a:pPr indent="0" lvl="0" marL="0" marR="0" rtl="0" algn="just">
              <a:lnSpc>
                <a:spcPct val="100000"/>
              </a:lnSpc>
              <a:spcBef>
                <a:spcPts val="480"/>
              </a:spcBef>
              <a:spcAft>
                <a:spcPts val="0"/>
              </a:spcAft>
              <a:buClr>
                <a:srgbClr val="000000"/>
              </a:buClr>
              <a:buSzPts val="2400"/>
              <a:buFont typeface="Arial"/>
              <a:buNone/>
            </a:pPr>
            <a:r>
              <a:rPr b="0" i="0" lang="en-US" sz="2400" u="none" cap="none" strike="noStrike">
                <a:solidFill>
                  <a:srgbClr val="000000"/>
                </a:solidFill>
                <a:latin typeface="Arial"/>
                <a:ea typeface="Arial"/>
                <a:cs typeface="Arial"/>
                <a:sym typeface="Arial"/>
              </a:rPr>
              <a:t>5.  Incorporating BERT into NMT [5]</a:t>
            </a:r>
            <a:endParaRPr b="0" i="0" sz="2400" u="none" cap="none" strike="noStrike">
              <a:solidFill>
                <a:srgbClr val="000000"/>
              </a:solidFill>
              <a:latin typeface="Arial"/>
              <a:ea typeface="Arial"/>
              <a:cs typeface="Arial"/>
              <a:sym typeface="Arial"/>
            </a:endParaRPr>
          </a:p>
          <a:p>
            <a:pPr indent="0" lvl="0" marL="0" marR="0" rtl="0" algn="just">
              <a:lnSpc>
                <a:spcPct val="100000"/>
              </a:lnSpc>
              <a:spcBef>
                <a:spcPts val="480"/>
              </a:spcBef>
              <a:spcAft>
                <a:spcPts val="0"/>
              </a:spcAft>
              <a:buClr>
                <a:srgbClr val="000000"/>
              </a:buClr>
              <a:buSzPts val="2400"/>
              <a:buFont typeface="Arial"/>
              <a:buNone/>
            </a:pPr>
            <a:r>
              <a:rPr b="0" i="0" lang="en-US" sz="2400" u="none" cap="none" strike="noStrike">
                <a:solidFill>
                  <a:srgbClr val="000000"/>
                </a:solidFill>
                <a:latin typeface="Arial"/>
                <a:ea typeface="Arial"/>
                <a:cs typeface="Arial"/>
                <a:sym typeface="Arial"/>
              </a:rPr>
              <a:t>6.  Improving the Transformer Translation Model</a:t>
            </a:r>
            <a:endParaRPr b="0" i="0" sz="2400" u="none" cap="none" strike="noStrike">
              <a:solidFill>
                <a:srgbClr val="000000"/>
              </a:solidFill>
              <a:latin typeface="Arial"/>
              <a:ea typeface="Arial"/>
              <a:cs typeface="Arial"/>
              <a:sym typeface="Arial"/>
            </a:endParaRPr>
          </a:p>
          <a:p>
            <a:pPr indent="0" lvl="0" marL="0" marR="0" rtl="0" algn="just">
              <a:lnSpc>
                <a:spcPct val="100000"/>
              </a:lnSpc>
              <a:spcBef>
                <a:spcPts val="480"/>
              </a:spcBef>
              <a:spcAft>
                <a:spcPts val="0"/>
              </a:spcAft>
              <a:buClr>
                <a:schemeClr val="dk1"/>
              </a:buClr>
              <a:buSzPts val="1100"/>
              <a:buFont typeface="Arial"/>
              <a:buNone/>
            </a:pPr>
            <a:r>
              <a:rPr b="0" i="0" lang="en-US" sz="2400" u="none" cap="none" strike="noStrike">
                <a:solidFill>
                  <a:srgbClr val="000000"/>
                </a:solidFill>
                <a:latin typeface="Arial"/>
                <a:ea typeface="Arial"/>
                <a:cs typeface="Arial"/>
                <a:sym typeface="Arial"/>
              </a:rPr>
              <a:t>with Document-Level Context [6]</a:t>
            </a:r>
            <a:endParaRPr b="0" i="0" sz="2400" u="none" cap="none" strike="noStrike">
              <a:solidFill>
                <a:srgbClr val="000000"/>
              </a:solidFill>
              <a:latin typeface="Arial"/>
              <a:ea typeface="Arial"/>
              <a:cs typeface="Arial"/>
              <a:sym typeface="Arial"/>
            </a:endParaRPr>
          </a:p>
          <a:p>
            <a:pPr indent="0" lvl="0" marL="0" marR="0" rtl="0" algn="just">
              <a:lnSpc>
                <a:spcPct val="100000"/>
              </a:lnSpc>
              <a:spcBef>
                <a:spcPts val="48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a:p>
            <a:pPr indent="0" lvl="0" marL="914400" marR="0" rtl="0" algn="just">
              <a:lnSpc>
                <a:spcPct val="100000"/>
              </a:lnSpc>
              <a:spcBef>
                <a:spcPts val="48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37" name="Google Shape;137;p11"/>
          <p:cNvSpPr txBox="1"/>
          <p:nvPr/>
        </p:nvSpPr>
        <p:spPr>
          <a:xfrm>
            <a:off x="4191000" y="1143002"/>
            <a:ext cx="6477000" cy="461665"/>
          </a:xfrm>
          <a:prstGeom prst="rect">
            <a:avLst/>
          </a:prstGeom>
          <a:noFill/>
          <a:ln>
            <a:noFill/>
          </a:ln>
        </p:spPr>
        <p:txBody>
          <a:bodyPr anchorCtr="0" anchor="t" bIns="45700" lIns="91425" spcFirstLastPara="1" rIns="91425" wrap="square" tIns="45700">
            <a:spAutoFit/>
          </a:bodyPr>
          <a:lstStyle/>
          <a:p>
            <a:pPr indent="-342891" lvl="0" marL="342891" marR="0" rtl="0" algn="r">
              <a:lnSpc>
                <a:spcPct val="100000"/>
              </a:lnSpc>
              <a:spcBef>
                <a:spcPts val="0"/>
              </a:spcBef>
              <a:spcAft>
                <a:spcPts val="0"/>
              </a:spcAft>
              <a:buClr>
                <a:srgbClr val="000000"/>
              </a:buClr>
              <a:buSzPts val="2400"/>
              <a:buFont typeface="Arial"/>
              <a:buNone/>
            </a:pPr>
            <a:r>
              <a:rPr b="0" i="0" lang="en-US" sz="2400" u="none" cap="none" strike="noStrike">
                <a:solidFill>
                  <a:srgbClr val="FF0000"/>
                </a:solidFill>
                <a:latin typeface="Trebuchet MS"/>
                <a:ea typeface="Trebuchet MS"/>
                <a:cs typeface="Trebuchet MS"/>
                <a:sym typeface="Trebuchet MS"/>
              </a:rPr>
              <a:t>Literature Survey</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gaed6f3d5dd_0_25"/>
          <p:cNvSpPr/>
          <p:nvPr/>
        </p:nvSpPr>
        <p:spPr>
          <a:xfrm>
            <a:off x="2032000" y="1581154"/>
            <a:ext cx="10160100" cy="36600"/>
          </a:xfrm>
          <a:prstGeom prst="rect">
            <a:avLst/>
          </a:prstGeom>
          <a:solidFill>
            <a:srgbClr val="33CCC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44" name="Google Shape;144;gaed6f3d5dd_0_25"/>
          <p:cNvSpPr txBox="1"/>
          <p:nvPr/>
        </p:nvSpPr>
        <p:spPr>
          <a:xfrm>
            <a:off x="314325" y="1871675"/>
            <a:ext cx="11544300" cy="4443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500"/>
              <a:buFont typeface="Arial"/>
              <a:buNone/>
            </a:pPr>
            <a:r>
              <a:rPr b="1" i="0" lang="en-US" sz="1500" u="none" cap="none" strike="noStrike">
                <a:solidFill>
                  <a:srgbClr val="000000"/>
                </a:solidFill>
                <a:latin typeface="Nunito"/>
                <a:ea typeface="Nunito"/>
                <a:cs typeface="Nunito"/>
                <a:sym typeface="Nunito"/>
              </a:rPr>
              <a:t>Paper 1:    </a:t>
            </a:r>
            <a:r>
              <a:rPr b="0" i="0" lang="en-US" sz="2500" u="sng" cap="none" strike="noStrike">
                <a:solidFill>
                  <a:srgbClr val="0000FF"/>
                </a:solidFill>
                <a:latin typeface="Nunito"/>
                <a:ea typeface="Nunito"/>
                <a:cs typeface="Nunito"/>
                <a:sym typeface="Nunito"/>
              </a:rPr>
              <a:t>Machine Translation for English to Kannada </a:t>
            </a:r>
            <a:endParaRPr b="0" i="0" sz="2500" u="sng" cap="none" strike="noStrike">
              <a:solidFill>
                <a:srgbClr val="0000FF"/>
              </a:solidFill>
              <a:latin typeface="Nunito"/>
              <a:ea typeface="Nunito"/>
              <a:cs typeface="Nunito"/>
              <a:sym typeface="Nunito"/>
            </a:endParaRPr>
          </a:p>
          <a:p>
            <a:pPr indent="0" lvl="0" marL="0" marR="0" rtl="0" algn="l">
              <a:lnSpc>
                <a:spcPct val="100000"/>
              </a:lnSpc>
              <a:spcBef>
                <a:spcPts val="1000"/>
              </a:spcBef>
              <a:spcAft>
                <a:spcPts val="0"/>
              </a:spcAft>
              <a:buClr>
                <a:srgbClr val="000000"/>
              </a:buClr>
              <a:buSzPts val="1500"/>
              <a:buFont typeface="Arial"/>
              <a:buNone/>
            </a:pPr>
            <a:r>
              <a:rPr b="1" i="0" lang="en-US" sz="1500" u="none" cap="none" strike="noStrike">
                <a:solidFill>
                  <a:srgbClr val="000000"/>
                </a:solidFill>
                <a:latin typeface="Nunito"/>
                <a:ea typeface="Nunito"/>
                <a:cs typeface="Nunito"/>
                <a:sym typeface="Nunito"/>
              </a:rPr>
              <a:t>Year of Publication: </a:t>
            </a:r>
            <a:r>
              <a:rPr b="1" i="0" lang="en-US" sz="2100" u="none" cap="none" strike="noStrike">
                <a:solidFill>
                  <a:srgbClr val="0000FF"/>
                </a:solidFill>
                <a:latin typeface="Nunito"/>
                <a:ea typeface="Nunito"/>
                <a:cs typeface="Nunito"/>
                <a:sym typeface="Nunito"/>
              </a:rPr>
              <a:t>2011</a:t>
            </a:r>
            <a:endParaRPr b="0" i="0" sz="2100" u="none" cap="none" strike="noStrike">
              <a:solidFill>
                <a:srgbClr val="0000FF"/>
              </a:solidFill>
              <a:latin typeface="Nunito"/>
              <a:ea typeface="Nunito"/>
              <a:cs typeface="Nunito"/>
              <a:sym typeface="Nunito"/>
            </a:endParaRPr>
          </a:p>
          <a:p>
            <a:pPr indent="0" lvl="0" marL="0" marR="0" rtl="0" algn="l">
              <a:lnSpc>
                <a:spcPct val="100000"/>
              </a:lnSpc>
              <a:spcBef>
                <a:spcPts val="1000"/>
              </a:spcBef>
              <a:spcAft>
                <a:spcPts val="0"/>
              </a:spcAft>
              <a:buClr>
                <a:srgbClr val="000000"/>
              </a:buClr>
              <a:buSzPts val="1500"/>
              <a:buFont typeface="Arial"/>
              <a:buNone/>
            </a:pPr>
            <a:r>
              <a:rPr b="1" i="0" lang="en-US" sz="1500" u="none" cap="none" strike="noStrike">
                <a:solidFill>
                  <a:srgbClr val="000000"/>
                </a:solidFill>
                <a:latin typeface="Nunito"/>
                <a:ea typeface="Nunito"/>
                <a:cs typeface="Nunito"/>
                <a:sym typeface="Nunito"/>
              </a:rPr>
              <a:t>Authors: </a:t>
            </a:r>
            <a:r>
              <a:rPr b="0" i="0" lang="en-US" sz="2400" u="none" cap="none" strike="noStrike">
                <a:solidFill>
                  <a:srgbClr val="000000"/>
                </a:solidFill>
                <a:latin typeface="Nunito"/>
                <a:ea typeface="Nunito"/>
                <a:cs typeface="Nunito"/>
                <a:sym typeface="Nunito"/>
              </a:rPr>
              <a:t>Mallamma V Reddy,  Dr. M. Hanumanthappa</a:t>
            </a:r>
            <a:endParaRPr b="0" i="0" sz="2400" u="none" cap="none" strike="noStrike">
              <a:solidFill>
                <a:srgbClr val="000000"/>
              </a:solidFill>
              <a:latin typeface="Nunito"/>
              <a:ea typeface="Nunito"/>
              <a:cs typeface="Nunito"/>
              <a:sym typeface="Nunito"/>
            </a:endParaRPr>
          </a:p>
          <a:p>
            <a:pPr indent="0" lvl="0" marL="0" marR="0" rtl="0" algn="l">
              <a:lnSpc>
                <a:spcPct val="100000"/>
              </a:lnSpc>
              <a:spcBef>
                <a:spcPts val="1000"/>
              </a:spcBef>
              <a:spcAft>
                <a:spcPts val="0"/>
              </a:spcAft>
              <a:buClr>
                <a:srgbClr val="000000"/>
              </a:buClr>
              <a:buSzPts val="1500"/>
              <a:buFont typeface="Arial"/>
              <a:buNone/>
            </a:pPr>
            <a:r>
              <a:rPr b="1" i="0" lang="en-US" sz="1500" u="none" cap="none" strike="noStrike">
                <a:solidFill>
                  <a:srgbClr val="000000"/>
                </a:solidFill>
                <a:latin typeface="Nunito"/>
                <a:ea typeface="Nunito"/>
                <a:cs typeface="Nunito"/>
                <a:sym typeface="Nunito"/>
              </a:rPr>
              <a:t>Data: </a:t>
            </a:r>
            <a:r>
              <a:rPr b="0" i="0" lang="en-US" sz="1700" u="none" cap="none" strike="noStrike">
                <a:solidFill>
                  <a:schemeClr val="dk1"/>
                </a:solidFill>
                <a:latin typeface="Calibri"/>
                <a:ea typeface="Calibri"/>
                <a:cs typeface="Calibri"/>
                <a:sym typeface="Calibri"/>
              </a:rPr>
              <a:t>Here the dataset has been created by the authors itself. And they haven’t mentioned the source of dataset.</a:t>
            </a:r>
            <a:endParaRPr b="1" i="0" sz="1800" u="none" cap="none" strike="noStrike">
              <a:solidFill>
                <a:srgbClr val="000000"/>
              </a:solidFill>
              <a:latin typeface="Nunito"/>
              <a:ea typeface="Nunito"/>
              <a:cs typeface="Nunito"/>
              <a:sym typeface="Nunito"/>
            </a:endParaRPr>
          </a:p>
          <a:p>
            <a:pPr indent="0" lvl="0" marL="0" marR="0" rtl="0" algn="l">
              <a:lnSpc>
                <a:spcPct val="100000"/>
              </a:lnSpc>
              <a:spcBef>
                <a:spcPts val="1000"/>
              </a:spcBef>
              <a:spcAft>
                <a:spcPts val="0"/>
              </a:spcAft>
              <a:buClr>
                <a:srgbClr val="000000"/>
              </a:buClr>
              <a:buSzPts val="1500"/>
              <a:buFont typeface="Arial"/>
              <a:buNone/>
            </a:pPr>
            <a:r>
              <a:rPr b="1" i="0" lang="en-US" sz="1500" u="none" cap="none" strike="noStrike">
                <a:solidFill>
                  <a:srgbClr val="000000"/>
                </a:solidFill>
                <a:latin typeface="Nunito"/>
                <a:ea typeface="Nunito"/>
                <a:cs typeface="Nunito"/>
                <a:sym typeface="Nunito"/>
              </a:rPr>
              <a:t>Summary: </a:t>
            </a:r>
            <a:r>
              <a:rPr b="1" i="0" lang="en-US" sz="2000" u="none" cap="none" strike="noStrike">
                <a:solidFill>
                  <a:srgbClr val="000000"/>
                </a:solidFill>
                <a:latin typeface="Calibri"/>
                <a:ea typeface="Calibri"/>
                <a:cs typeface="Calibri"/>
                <a:sym typeface="Calibri"/>
              </a:rPr>
              <a:t> </a:t>
            </a:r>
            <a:r>
              <a:rPr b="0" i="0" lang="en-US" sz="2000" u="none" cap="none" strike="noStrike">
                <a:solidFill>
                  <a:srgbClr val="000000"/>
                </a:solidFill>
                <a:latin typeface="Calibri"/>
                <a:ea typeface="Calibri"/>
                <a:cs typeface="Calibri"/>
                <a:sym typeface="Calibri"/>
              </a:rPr>
              <a:t>The whole paper deals with machine translation process for English to Kannada translation. Also Interlingual language as an intermediate form between two or more languages. In this paper they  have explained the concepts and algorithms presented while implementing Bilingual Translation System for English to Kannada/Telugu which translates given input sentence in source language into target language using hybrid approach(Rule based method + example based methods).</a:t>
            </a:r>
            <a:endParaRPr b="0" i="0" sz="2000" u="none" cap="none" strike="noStrike">
              <a:solidFill>
                <a:srgbClr val="000000"/>
              </a:solidFill>
              <a:latin typeface="Calibri"/>
              <a:ea typeface="Calibri"/>
              <a:cs typeface="Calibri"/>
              <a:sym typeface="Calibri"/>
            </a:endParaRPr>
          </a:p>
          <a:p>
            <a:pPr indent="0" lvl="0" marL="0" marR="0" rtl="0" algn="l">
              <a:lnSpc>
                <a:spcPct val="100000"/>
              </a:lnSpc>
              <a:spcBef>
                <a:spcPts val="1000"/>
              </a:spcBef>
              <a:spcAft>
                <a:spcPts val="0"/>
              </a:spcAft>
              <a:buClr>
                <a:srgbClr val="000000"/>
              </a:buClr>
              <a:buSzPts val="1500"/>
              <a:buFont typeface="Arial"/>
              <a:buNone/>
            </a:pPr>
            <a:r>
              <a:rPr b="0" i="0" lang="en-US" sz="2000" u="none" cap="none" strike="noStrike">
                <a:solidFill>
                  <a:srgbClr val="000000"/>
                </a:solidFill>
                <a:latin typeface="Calibri"/>
                <a:ea typeface="Calibri"/>
                <a:cs typeface="Calibri"/>
                <a:sym typeface="Calibri"/>
              </a:rPr>
              <a:t>Cross Language Information Retrieval Tool  is built by using the ASP.NET as front end and for a Database the Kannada is encrypted by using the Encoding system.</a:t>
            </a:r>
            <a:endParaRPr b="0" i="0" sz="2000" u="none" cap="none" strike="noStrike">
              <a:solidFill>
                <a:srgbClr val="000000"/>
              </a:solidFill>
              <a:latin typeface="Calibri"/>
              <a:ea typeface="Calibri"/>
              <a:cs typeface="Calibri"/>
              <a:sym typeface="Calibri"/>
            </a:endParaRPr>
          </a:p>
          <a:p>
            <a:pPr indent="0" lvl="0" marL="0" marR="0" rtl="0" algn="l">
              <a:lnSpc>
                <a:spcPct val="100000"/>
              </a:lnSpc>
              <a:spcBef>
                <a:spcPts val="1000"/>
              </a:spcBef>
              <a:spcAft>
                <a:spcPts val="0"/>
              </a:spcAft>
              <a:buClr>
                <a:srgbClr val="000000"/>
              </a:buClr>
              <a:buSzPts val="1300"/>
              <a:buFont typeface="Arial"/>
              <a:buNone/>
            </a:pPr>
            <a:r>
              <a:t/>
            </a:r>
            <a:endParaRPr b="0" i="0" sz="2000" u="none" cap="none" strike="noStrike">
              <a:solidFill>
                <a:srgbClr val="000000"/>
              </a:solidFill>
              <a:latin typeface="Calibri"/>
              <a:ea typeface="Calibri"/>
              <a:cs typeface="Calibri"/>
              <a:sym typeface="Calibri"/>
            </a:endParaRPr>
          </a:p>
          <a:p>
            <a:pPr indent="-190500" lvl="0" marL="685791" marR="0" rtl="0" algn="just">
              <a:lnSpc>
                <a:spcPct val="100000"/>
              </a:lnSpc>
              <a:spcBef>
                <a:spcPts val="480"/>
              </a:spcBef>
              <a:spcAft>
                <a:spcPts val="0"/>
              </a:spcAft>
              <a:buClr>
                <a:schemeClr val="dk1"/>
              </a:buClr>
              <a:buSzPts val="2400"/>
              <a:buFont typeface="Arial"/>
              <a:buNone/>
            </a:pPr>
            <a:r>
              <a:t/>
            </a:r>
            <a:endParaRPr b="0" i="0" sz="2000" u="none" cap="none" strike="noStrike">
              <a:solidFill>
                <a:srgbClr val="0000FF"/>
              </a:solidFill>
              <a:latin typeface="Calibri"/>
              <a:ea typeface="Calibri"/>
              <a:cs typeface="Calibri"/>
              <a:sym typeface="Calibri"/>
            </a:endParaRPr>
          </a:p>
        </p:txBody>
      </p:sp>
      <p:sp>
        <p:nvSpPr>
          <p:cNvPr id="145" name="Google Shape;145;gaed6f3d5dd_0_25"/>
          <p:cNvSpPr txBox="1"/>
          <p:nvPr/>
        </p:nvSpPr>
        <p:spPr>
          <a:xfrm>
            <a:off x="864900" y="1070250"/>
            <a:ext cx="10462200" cy="5109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200"/>
              <a:buFont typeface="Arial"/>
              <a:buNone/>
            </a:pPr>
            <a:r>
              <a:rPr b="1" i="0" lang="en-US" sz="2200" u="none" cap="none" strike="noStrike">
                <a:solidFill>
                  <a:srgbClr val="000000"/>
                </a:solidFill>
                <a:latin typeface="PT Sans Narrow"/>
                <a:ea typeface="PT Sans Narrow"/>
                <a:cs typeface="PT Sans Narrow"/>
                <a:sym typeface="PT Sans Narrow"/>
              </a:rPr>
              <a:t>Works focused on improving the </a:t>
            </a:r>
            <a:r>
              <a:rPr b="1" i="0" lang="en-US" sz="2200" u="none" cap="none" strike="noStrike">
                <a:solidFill>
                  <a:srgbClr val="1C3678"/>
                </a:solidFill>
                <a:latin typeface="PT Sans Narrow"/>
                <a:ea typeface="PT Sans Narrow"/>
                <a:cs typeface="PT Sans Narrow"/>
                <a:sym typeface="PT Sans Narrow"/>
              </a:rPr>
              <a:t>analysis</a:t>
            </a:r>
            <a:r>
              <a:rPr b="1" i="0" lang="en-US" sz="2200" u="none" cap="none" strike="noStrike">
                <a:solidFill>
                  <a:srgbClr val="000000"/>
                </a:solidFill>
                <a:latin typeface="PT Sans Narrow"/>
                <a:ea typeface="PT Sans Narrow"/>
                <a:cs typeface="PT Sans Narrow"/>
                <a:sym typeface="PT Sans Narrow"/>
              </a:rPr>
              <a:t> on the given </a:t>
            </a:r>
            <a:r>
              <a:rPr b="1" i="0" lang="en-US" sz="2500" u="none" cap="none" strike="noStrike">
                <a:solidFill>
                  <a:srgbClr val="1A9988"/>
                </a:solidFill>
                <a:latin typeface="PT Sans Narrow"/>
                <a:ea typeface="PT Sans Narrow"/>
                <a:cs typeface="PT Sans Narrow"/>
                <a:sym typeface="PT Sans Narrow"/>
              </a:rPr>
              <a:t>------</a:t>
            </a:r>
            <a:r>
              <a:rPr b="1" i="0" lang="en-US" sz="2200" u="none" cap="none" strike="noStrike">
                <a:solidFill>
                  <a:srgbClr val="000000"/>
                </a:solidFill>
                <a:latin typeface="PT Sans Narrow"/>
                <a:ea typeface="PT Sans Narrow"/>
                <a:cs typeface="PT Sans Narrow"/>
                <a:sym typeface="PT Sans Narrow"/>
              </a:rPr>
              <a:t>to get better results.</a:t>
            </a:r>
            <a:endParaRPr b="0" i="0" sz="2400" u="sng" cap="none" strike="noStrike">
              <a:solidFill>
                <a:srgbClr val="0000FF"/>
              </a:solidFill>
              <a:latin typeface="Nunito"/>
              <a:ea typeface="Nunito"/>
              <a:cs typeface="Nunito"/>
              <a:sym typeface="Nunito"/>
            </a:endParaRPr>
          </a:p>
          <a:p>
            <a:pPr indent="0" lvl="0" marL="457200" marR="0" rtl="0" algn="just">
              <a:lnSpc>
                <a:spcPct val="100000"/>
              </a:lnSpc>
              <a:spcBef>
                <a:spcPts val="1000"/>
              </a:spcBef>
              <a:spcAft>
                <a:spcPts val="1000"/>
              </a:spcAft>
              <a:buClr>
                <a:srgbClr val="000000"/>
              </a:buClr>
              <a:buSzPts val="1100"/>
              <a:buFont typeface="Arial"/>
              <a:buNone/>
            </a:pPr>
            <a:r>
              <a:t/>
            </a:r>
            <a:endParaRPr b="0" i="0" sz="1500" u="none" cap="none" strike="noStrike">
              <a:solidFill>
                <a:srgbClr val="0000FF"/>
              </a:solidFill>
              <a:latin typeface="Nunito"/>
              <a:ea typeface="Nunito"/>
              <a:cs typeface="Nunito"/>
              <a:sym typeface="Nunito"/>
            </a:endParaRPr>
          </a:p>
        </p:txBody>
      </p:sp>
    </p:spTree>
  </p:cSld>
  <p:clrMapOvr>
    <a:masterClrMapping/>
  </p:clrMapOvr>
</p:sld>
</file>

<file path=ppt/theme/theme1.xml><?xml version="1.0" encoding="utf-8"?>
<a:theme xmlns:a="http://schemas.openxmlformats.org/drawingml/2006/main" xmlns:r="http://schemas.openxmlformats.org/officeDocument/2006/relationships" name="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2020-11-22T08:14:37Z</dcterms:created>
  <dc:creator>Sunitha R</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NewReviewCycle">
    <vt:lpwstr/>
  </property>
</Properties>
</file>